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84" r:id="rId2"/>
    <p:sldMasterId id="2147483696" r:id="rId3"/>
  </p:sldMasterIdLst>
  <p:sldIdLst>
    <p:sldId id="256" r:id="rId4"/>
    <p:sldId id="263" r:id="rId5"/>
    <p:sldId id="264" r:id="rId6"/>
    <p:sldId id="260" r:id="rId7"/>
    <p:sldId id="270" r:id="rId8"/>
    <p:sldId id="262" r:id="rId9"/>
    <p:sldId id="261" r:id="rId10"/>
    <p:sldId id="265" r:id="rId11"/>
    <p:sldId id="266" r:id="rId12"/>
    <p:sldId id="269" r:id="rId13"/>
    <p:sldId id="267" r:id="rId14"/>
    <p:sldId id="268" r:id="rId15"/>
    <p:sldId id="257" r:id="rId16"/>
    <p:sldId id="25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3"/>
    <p:restoredTop sz="94674"/>
  </p:normalViewPr>
  <p:slideViewPr>
    <p:cSldViewPr snapToGrid="0" snapToObjects="1">
      <p:cViewPr>
        <p:scale>
          <a:sx n="66" d="100"/>
          <a:sy n="66" d="100"/>
        </p:scale>
        <p:origin x="-1016" y="-88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0584B8-9204-A447-BB8B-E0D014DDD140}" type="datetimeFigureOut">
              <a:rPr lang="en-US" smtClean="0"/>
              <a:t>10/16/17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33B16-CA1B-9446-9191-EBEC9CF8502B}" type="slidenum">
              <a:rPr lang="en-US" smtClean="0"/>
              <a:t>‹#›</a:t>
            </a:fld>
            <a:endParaRPr lang="en-US"/>
          </a:p>
        </p:txBody>
      </p:sp>
    </p:spTree>
    <p:extLst>
      <p:ext uri="{BB962C8B-B14F-4D97-AF65-F5344CB8AC3E}">
        <p14:creationId xmlns:p14="http://schemas.microsoft.com/office/powerpoint/2010/main" val="1853006997"/>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0584B8-9204-A447-BB8B-E0D014DDD140}" type="datetimeFigureOut">
              <a:rPr lang="en-US" smtClean="0"/>
              <a:t>10/16/17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33B16-CA1B-9446-9191-EBEC9CF8502B}" type="slidenum">
              <a:rPr lang="en-US" smtClean="0"/>
              <a:t>‹#›</a:t>
            </a:fld>
            <a:endParaRPr lang="en-US"/>
          </a:p>
        </p:txBody>
      </p:sp>
    </p:spTree>
    <p:extLst>
      <p:ext uri="{BB962C8B-B14F-4D97-AF65-F5344CB8AC3E}">
        <p14:creationId xmlns:p14="http://schemas.microsoft.com/office/powerpoint/2010/main" val="112085760"/>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0584B8-9204-A447-BB8B-E0D014DDD140}" type="datetimeFigureOut">
              <a:rPr lang="en-US" smtClean="0"/>
              <a:t>10/16/17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33B16-CA1B-9446-9191-EBEC9CF8502B}" type="slidenum">
              <a:rPr lang="en-US" smtClean="0"/>
              <a:t>‹#›</a:t>
            </a:fld>
            <a:endParaRPr lang="en-US"/>
          </a:p>
        </p:txBody>
      </p:sp>
    </p:spTree>
    <p:extLst>
      <p:ext uri="{BB962C8B-B14F-4D97-AF65-F5344CB8AC3E}">
        <p14:creationId xmlns:p14="http://schemas.microsoft.com/office/powerpoint/2010/main" val="482209901"/>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78D9B348-A689-F44D-AB4B-FB5DA897DFBF}" type="datetimeFigureOut">
              <a:rPr lang="en-US" smtClean="0"/>
              <a:t>10/16/17</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D8E3D5-4B51-2E41-B0F0-38F63FDC550D}" type="slidenum">
              <a:rPr lang="en-US" smtClean="0"/>
              <a:t>‹#›</a:t>
            </a:fld>
            <a:endParaRPr lang="en-US"/>
          </a:p>
        </p:txBody>
      </p:sp>
    </p:spTree>
    <p:extLst>
      <p:ext uri="{BB962C8B-B14F-4D97-AF65-F5344CB8AC3E}">
        <p14:creationId xmlns:p14="http://schemas.microsoft.com/office/powerpoint/2010/main" val="1760248234"/>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8D9B348-A689-F44D-AB4B-FB5DA897DFBF}" type="datetimeFigureOut">
              <a:rPr lang="en-US" smtClean="0"/>
              <a:t>10/16/17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D8E3D5-4B51-2E41-B0F0-38F63FDC550D}" type="slidenum">
              <a:rPr lang="en-US" smtClean="0"/>
              <a:t>‹#›</a:t>
            </a:fld>
            <a:endParaRPr lang="en-US"/>
          </a:p>
        </p:txBody>
      </p:sp>
    </p:spTree>
    <p:extLst>
      <p:ext uri="{BB962C8B-B14F-4D97-AF65-F5344CB8AC3E}">
        <p14:creationId xmlns:p14="http://schemas.microsoft.com/office/powerpoint/2010/main" val="757347766"/>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D9B348-A689-F44D-AB4B-FB5DA897DFBF}" type="datetimeFigureOut">
              <a:rPr lang="en-US" smtClean="0"/>
              <a:t>10/16/17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D8E3D5-4B51-2E41-B0F0-38F63FDC550D}" type="slidenum">
              <a:rPr lang="en-US" smtClean="0"/>
              <a:t>‹#›</a:t>
            </a:fld>
            <a:endParaRPr lang="en-US"/>
          </a:p>
        </p:txBody>
      </p:sp>
    </p:spTree>
    <p:extLst>
      <p:ext uri="{BB962C8B-B14F-4D97-AF65-F5344CB8AC3E}">
        <p14:creationId xmlns:p14="http://schemas.microsoft.com/office/powerpoint/2010/main" val="6083273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D9B348-A689-F44D-AB4B-FB5DA897DFBF}" type="datetimeFigureOut">
              <a:rPr lang="en-US" smtClean="0"/>
              <a:t>10/16/17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D8E3D5-4B51-2E41-B0F0-38F63FDC550D}" type="slidenum">
              <a:rPr lang="en-US" smtClean="0"/>
              <a:t>‹#›</a:t>
            </a:fld>
            <a:endParaRPr lang="en-US"/>
          </a:p>
        </p:txBody>
      </p:sp>
    </p:spTree>
    <p:extLst>
      <p:ext uri="{BB962C8B-B14F-4D97-AF65-F5344CB8AC3E}">
        <p14:creationId xmlns:p14="http://schemas.microsoft.com/office/powerpoint/2010/main" val="2136334431"/>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D9B348-A689-F44D-AB4B-FB5DA897DFBF}" type="datetimeFigureOut">
              <a:rPr lang="en-US" smtClean="0"/>
              <a:t>10/16/17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D8E3D5-4B51-2E41-B0F0-38F63FDC550D}" type="slidenum">
              <a:rPr lang="en-US" smtClean="0"/>
              <a:t>‹#›</a:t>
            </a:fld>
            <a:endParaRPr lang="en-US"/>
          </a:p>
        </p:txBody>
      </p:sp>
    </p:spTree>
    <p:extLst>
      <p:ext uri="{BB962C8B-B14F-4D97-AF65-F5344CB8AC3E}">
        <p14:creationId xmlns:p14="http://schemas.microsoft.com/office/powerpoint/2010/main" val="15936876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D9B348-A689-F44D-AB4B-FB5DA897DFBF}" type="datetimeFigureOut">
              <a:rPr lang="en-US" smtClean="0"/>
              <a:t>10/16/17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D8E3D5-4B51-2E41-B0F0-38F63FDC550D}" type="slidenum">
              <a:rPr lang="en-US" smtClean="0"/>
              <a:t>‹#›</a:t>
            </a:fld>
            <a:endParaRPr lang="en-US"/>
          </a:p>
        </p:txBody>
      </p:sp>
    </p:spTree>
    <p:extLst>
      <p:ext uri="{BB962C8B-B14F-4D97-AF65-F5344CB8AC3E}">
        <p14:creationId xmlns:p14="http://schemas.microsoft.com/office/powerpoint/2010/main" val="1691851184"/>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D9B348-A689-F44D-AB4B-FB5DA897DFBF}" type="datetimeFigureOut">
              <a:rPr lang="en-US" smtClean="0"/>
              <a:t>10/16/17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D8E3D5-4B51-2E41-B0F0-38F63FDC550D}" type="slidenum">
              <a:rPr lang="en-US" smtClean="0"/>
              <a:t>‹#›</a:t>
            </a:fld>
            <a:endParaRPr lang="en-US"/>
          </a:p>
        </p:txBody>
      </p:sp>
    </p:spTree>
    <p:extLst>
      <p:ext uri="{BB962C8B-B14F-4D97-AF65-F5344CB8AC3E}">
        <p14:creationId xmlns:p14="http://schemas.microsoft.com/office/powerpoint/2010/main" val="111879561"/>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123351"/>
            <a:ext cx="3932237" cy="1069975"/>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1173892"/>
            <a:ext cx="6172200" cy="468715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839788" y="2236572"/>
            <a:ext cx="3932237" cy="363241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D9B348-A689-F44D-AB4B-FB5DA897DFBF}" type="datetimeFigureOut">
              <a:rPr lang="en-US" smtClean="0"/>
              <a:t>10/16/17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D8E3D5-4B51-2E41-B0F0-38F63FDC550D}" type="slidenum">
              <a:rPr lang="en-US" smtClean="0"/>
              <a:t>‹#›</a:t>
            </a:fld>
            <a:endParaRPr lang="en-US"/>
          </a:p>
        </p:txBody>
      </p:sp>
    </p:spTree>
    <p:extLst>
      <p:ext uri="{BB962C8B-B14F-4D97-AF65-F5344CB8AC3E}">
        <p14:creationId xmlns:p14="http://schemas.microsoft.com/office/powerpoint/2010/main" val="1311590602"/>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0584B8-9204-A447-BB8B-E0D014DDD140}" type="datetimeFigureOut">
              <a:rPr lang="en-US" smtClean="0"/>
              <a:t>10/16/17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33B16-CA1B-9446-9191-EBEC9CF8502B}" type="slidenum">
              <a:rPr lang="en-US" smtClean="0"/>
              <a:t>‹#›</a:t>
            </a:fld>
            <a:endParaRPr lang="en-US"/>
          </a:p>
        </p:txBody>
      </p:sp>
    </p:spTree>
    <p:extLst>
      <p:ext uri="{BB962C8B-B14F-4D97-AF65-F5344CB8AC3E}">
        <p14:creationId xmlns:p14="http://schemas.microsoft.com/office/powerpoint/2010/main" val="6807497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4"/>
            <a:ext cx="3932237" cy="1286219"/>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446638"/>
            <a:ext cx="3932237" cy="34223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D9B348-A689-F44D-AB4B-FB5DA897DFBF}" type="datetimeFigureOut">
              <a:rPr lang="en-US" smtClean="0"/>
              <a:t>10/16/17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D8E3D5-4B51-2E41-B0F0-38F63FDC550D}" type="slidenum">
              <a:rPr lang="en-US" smtClean="0"/>
              <a:t>‹#›</a:t>
            </a:fld>
            <a:endParaRPr lang="en-US"/>
          </a:p>
        </p:txBody>
      </p:sp>
    </p:spTree>
    <p:extLst>
      <p:ext uri="{BB962C8B-B14F-4D97-AF65-F5344CB8AC3E}">
        <p14:creationId xmlns:p14="http://schemas.microsoft.com/office/powerpoint/2010/main" val="2131095006"/>
      </p:ext>
    </p:extLst>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D9B348-A689-F44D-AB4B-FB5DA897DFBF}" type="datetimeFigureOut">
              <a:rPr lang="en-US" smtClean="0"/>
              <a:t>10/16/17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D8E3D5-4B51-2E41-B0F0-38F63FDC550D}" type="slidenum">
              <a:rPr lang="en-US" smtClean="0"/>
              <a:t>‹#›</a:t>
            </a:fld>
            <a:endParaRPr lang="en-US"/>
          </a:p>
        </p:txBody>
      </p:sp>
    </p:spTree>
    <p:extLst>
      <p:ext uri="{BB962C8B-B14F-4D97-AF65-F5344CB8AC3E}">
        <p14:creationId xmlns:p14="http://schemas.microsoft.com/office/powerpoint/2010/main" val="1581501176"/>
      </p:ext>
    </p:extLst>
  </p:cSld>
  <p:clrMapOvr>
    <a:masterClrMapping/>
  </p:clrMapOvr>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D9B348-A689-F44D-AB4B-FB5DA897DFBF}" type="datetimeFigureOut">
              <a:rPr lang="en-US" smtClean="0"/>
              <a:t>10/16/17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D8E3D5-4B51-2E41-B0F0-38F63FDC550D}" type="slidenum">
              <a:rPr lang="en-US" smtClean="0"/>
              <a:t>‹#›</a:t>
            </a:fld>
            <a:endParaRPr lang="en-US"/>
          </a:p>
        </p:txBody>
      </p:sp>
    </p:spTree>
    <p:extLst>
      <p:ext uri="{BB962C8B-B14F-4D97-AF65-F5344CB8AC3E}">
        <p14:creationId xmlns:p14="http://schemas.microsoft.com/office/powerpoint/2010/main" val="885166113"/>
      </p:ext>
    </p:extLst>
  </p:cSld>
  <p:clrMapOvr>
    <a:masterClrMapping/>
  </p:clrMapOvr>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2024A3-92BF-DE41-BEA0-E45D06433E5D}" type="datetimeFigureOut">
              <a:rPr lang="en-US" smtClean="0"/>
              <a:t>10/16/17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A0C11C-0DEE-B640-86FA-EBC381357100}" type="slidenum">
              <a:rPr lang="en-US" smtClean="0"/>
              <a:t>‹#›</a:t>
            </a:fld>
            <a:endParaRPr lang="en-US"/>
          </a:p>
        </p:txBody>
      </p:sp>
    </p:spTree>
    <p:extLst>
      <p:ext uri="{BB962C8B-B14F-4D97-AF65-F5344CB8AC3E}">
        <p14:creationId xmlns:p14="http://schemas.microsoft.com/office/powerpoint/2010/main" val="1897927870"/>
      </p:ext>
    </p:extLst>
  </p:cSld>
  <p:clrMapOvr>
    <a:masterClrMapping/>
  </p:clrMapOvr>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2024A3-92BF-DE41-BEA0-E45D06433E5D}" type="datetimeFigureOut">
              <a:rPr lang="en-US" smtClean="0"/>
              <a:t>10/16/17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A0C11C-0DEE-B640-86FA-EBC381357100}" type="slidenum">
              <a:rPr lang="en-US" smtClean="0"/>
              <a:t>‹#›</a:t>
            </a:fld>
            <a:endParaRPr lang="en-US"/>
          </a:p>
        </p:txBody>
      </p:sp>
    </p:spTree>
    <p:extLst>
      <p:ext uri="{BB962C8B-B14F-4D97-AF65-F5344CB8AC3E}">
        <p14:creationId xmlns:p14="http://schemas.microsoft.com/office/powerpoint/2010/main" val="1899102199"/>
      </p:ext>
    </p:extLst>
  </p:cSld>
  <p:clrMapOvr>
    <a:masterClrMapping/>
  </p:clrMapOvr>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1700726"/>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3719384"/>
            <a:ext cx="10515600" cy="2036633"/>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2024A3-92BF-DE41-BEA0-E45D06433E5D}" type="datetimeFigureOut">
              <a:rPr lang="en-US" smtClean="0"/>
              <a:t>10/16/17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A0C11C-0DEE-B640-86FA-EBC381357100}" type="slidenum">
              <a:rPr lang="en-US" smtClean="0"/>
              <a:t>‹#›</a:t>
            </a:fld>
            <a:endParaRPr lang="en-US"/>
          </a:p>
        </p:txBody>
      </p:sp>
    </p:spTree>
    <p:extLst>
      <p:ext uri="{BB962C8B-B14F-4D97-AF65-F5344CB8AC3E}">
        <p14:creationId xmlns:p14="http://schemas.microsoft.com/office/powerpoint/2010/main" val="161213232"/>
      </p:ext>
    </p:extLst>
  </p:cSld>
  <p:clrMapOvr>
    <a:masterClrMapping/>
  </p:clrMapOvr>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267172"/>
            <a:ext cx="9899822" cy="132556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592735"/>
            <a:ext cx="4565822" cy="35842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2592735"/>
            <a:ext cx="4565822" cy="35842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2024A3-92BF-DE41-BEA0-E45D06433E5D}" type="datetimeFigureOut">
              <a:rPr lang="en-US" smtClean="0"/>
              <a:t>10/16/17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A0C11C-0DEE-B640-86FA-EBC381357100}" type="slidenum">
              <a:rPr lang="en-US" smtClean="0"/>
              <a:t>‹#›</a:t>
            </a:fld>
            <a:endParaRPr lang="en-US"/>
          </a:p>
        </p:txBody>
      </p:sp>
    </p:spTree>
    <p:extLst>
      <p:ext uri="{BB962C8B-B14F-4D97-AF65-F5344CB8AC3E}">
        <p14:creationId xmlns:p14="http://schemas.microsoft.com/office/powerpoint/2010/main" val="1533911357"/>
      </p:ext>
    </p:extLst>
  </p:cSld>
  <p:clrMapOvr>
    <a:masterClrMapping/>
  </p:clrMapOvr>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230104"/>
            <a:ext cx="10515600" cy="919973"/>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839788" y="2125363"/>
            <a:ext cx="5157787" cy="64255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839788" y="2879125"/>
            <a:ext cx="5157787" cy="323747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2125363"/>
            <a:ext cx="5183188" cy="64255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879125"/>
            <a:ext cx="5183188" cy="323747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0B2024A3-92BF-DE41-BEA0-E45D06433E5D}" type="datetimeFigureOut">
              <a:rPr lang="en-US" smtClean="0"/>
              <a:t>10/16/17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A0C11C-0DEE-B640-86FA-EBC381357100}" type="slidenum">
              <a:rPr lang="en-US" smtClean="0"/>
              <a:t>‹#›</a:t>
            </a:fld>
            <a:endParaRPr lang="en-US"/>
          </a:p>
        </p:txBody>
      </p:sp>
    </p:spTree>
    <p:extLst>
      <p:ext uri="{BB962C8B-B14F-4D97-AF65-F5344CB8AC3E}">
        <p14:creationId xmlns:p14="http://schemas.microsoft.com/office/powerpoint/2010/main" val="2054478511"/>
      </p:ext>
    </p:extLst>
  </p:cSld>
  <p:clrMapOvr>
    <a:masterClrMapping/>
  </p:clrMapOvr>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0B2024A3-92BF-DE41-BEA0-E45D06433E5D}" type="datetimeFigureOut">
              <a:rPr lang="en-US" smtClean="0"/>
              <a:t>10/16/17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A0C11C-0DEE-B640-86FA-EBC381357100}" type="slidenum">
              <a:rPr lang="en-US" smtClean="0"/>
              <a:t>‹#›</a:t>
            </a:fld>
            <a:endParaRPr lang="en-US"/>
          </a:p>
        </p:txBody>
      </p:sp>
    </p:spTree>
    <p:extLst>
      <p:ext uri="{BB962C8B-B14F-4D97-AF65-F5344CB8AC3E}">
        <p14:creationId xmlns:p14="http://schemas.microsoft.com/office/powerpoint/2010/main" val="230774264"/>
      </p:ext>
    </p:extLst>
  </p:cSld>
  <p:clrMapOvr>
    <a:masterClrMapping/>
  </p:clrMapOvr>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2024A3-92BF-DE41-BEA0-E45D06433E5D}" type="datetimeFigureOut">
              <a:rPr lang="en-US" smtClean="0"/>
              <a:t>10/16/17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A0C11C-0DEE-B640-86FA-EBC381357100}" type="slidenum">
              <a:rPr lang="en-US" smtClean="0"/>
              <a:t>‹#›</a:t>
            </a:fld>
            <a:endParaRPr lang="en-US"/>
          </a:p>
        </p:txBody>
      </p:sp>
    </p:spTree>
    <p:extLst>
      <p:ext uri="{BB962C8B-B14F-4D97-AF65-F5344CB8AC3E}">
        <p14:creationId xmlns:p14="http://schemas.microsoft.com/office/powerpoint/2010/main" val="267588566"/>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0584B8-9204-A447-BB8B-E0D014DDD140}" type="datetimeFigureOut">
              <a:rPr lang="en-US" smtClean="0"/>
              <a:t>10/16/17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33B16-CA1B-9446-9191-EBEC9CF8502B}" type="slidenum">
              <a:rPr lang="en-US" smtClean="0"/>
              <a:t>‹#›</a:t>
            </a:fld>
            <a:endParaRPr lang="en-US"/>
          </a:p>
        </p:txBody>
      </p:sp>
    </p:spTree>
    <p:extLst>
      <p:ext uri="{BB962C8B-B14F-4D97-AF65-F5344CB8AC3E}">
        <p14:creationId xmlns:p14="http://schemas.microsoft.com/office/powerpoint/2010/main" val="1716248926"/>
      </p:ext>
    </p:extLst>
  </p:cSld>
  <p:clrMapOvr>
    <a:masterClrMapping/>
  </p:clrMapOvr>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235676"/>
            <a:ext cx="3932237" cy="1087394"/>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1235676"/>
            <a:ext cx="6172200" cy="462537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839788" y="2508422"/>
            <a:ext cx="3932237" cy="336056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2024A3-92BF-DE41-BEA0-E45D06433E5D}" type="datetimeFigureOut">
              <a:rPr lang="en-US" smtClean="0"/>
              <a:t>10/16/17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A0C11C-0DEE-B640-86FA-EBC381357100}" type="slidenum">
              <a:rPr lang="en-US" smtClean="0"/>
              <a:t>‹#›</a:t>
            </a:fld>
            <a:endParaRPr lang="en-US"/>
          </a:p>
        </p:txBody>
      </p:sp>
    </p:spTree>
    <p:extLst>
      <p:ext uri="{BB962C8B-B14F-4D97-AF65-F5344CB8AC3E}">
        <p14:creationId xmlns:p14="http://schemas.microsoft.com/office/powerpoint/2010/main" val="530271944"/>
      </p:ext>
    </p:extLst>
  </p:cSld>
  <p:clrMapOvr>
    <a:masterClrMapping/>
  </p:clrMapOvr>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408670"/>
            <a:ext cx="3932237" cy="1000898"/>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1408670"/>
            <a:ext cx="6172200" cy="433722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545493"/>
            <a:ext cx="3932237" cy="32004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2024A3-92BF-DE41-BEA0-E45D06433E5D}" type="datetimeFigureOut">
              <a:rPr lang="en-US" smtClean="0"/>
              <a:t>10/16/17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A0C11C-0DEE-B640-86FA-EBC381357100}" type="slidenum">
              <a:rPr lang="en-US" smtClean="0"/>
              <a:t>‹#›</a:t>
            </a:fld>
            <a:endParaRPr lang="en-US"/>
          </a:p>
        </p:txBody>
      </p:sp>
    </p:spTree>
    <p:extLst>
      <p:ext uri="{BB962C8B-B14F-4D97-AF65-F5344CB8AC3E}">
        <p14:creationId xmlns:p14="http://schemas.microsoft.com/office/powerpoint/2010/main" val="223427758"/>
      </p:ext>
    </p:extLst>
  </p:cSld>
  <p:clrMapOvr>
    <a:masterClrMapping/>
  </p:clrMapOvr>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2024A3-92BF-DE41-BEA0-E45D06433E5D}" type="datetimeFigureOut">
              <a:rPr lang="en-US" smtClean="0"/>
              <a:t>10/16/17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A0C11C-0DEE-B640-86FA-EBC381357100}" type="slidenum">
              <a:rPr lang="en-US" smtClean="0"/>
              <a:t>‹#›</a:t>
            </a:fld>
            <a:endParaRPr lang="en-US"/>
          </a:p>
        </p:txBody>
      </p:sp>
    </p:spTree>
    <p:extLst>
      <p:ext uri="{BB962C8B-B14F-4D97-AF65-F5344CB8AC3E}">
        <p14:creationId xmlns:p14="http://schemas.microsoft.com/office/powerpoint/2010/main" val="1348913750"/>
      </p:ext>
    </p:extLst>
  </p:cSld>
  <p:clrMapOvr>
    <a:masterClrMapping/>
  </p:clrMapOvr>
  <p:timing>
    <p:tnLst>
      <p:par>
        <p:cTn xmlns:p14="http://schemas.microsoft.com/office/powerpoint/2010/mai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2024A3-92BF-DE41-BEA0-E45D06433E5D}" type="datetimeFigureOut">
              <a:rPr lang="en-US" smtClean="0"/>
              <a:t>10/16/17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A0C11C-0DEE-B640-86FA-EBC381357100}" type="slidenum">
              <a:rPr lang="en-US" smtClean="0"/>
              <a:t>‹#›</a:t>
            </a:fld>
            <a:endParaRPr lang="en-US"/>
          </a:p>
        </p:txBody>
      </p:sp>
    </p:spTree>
    <p:extLst>
      <p:ext uri="{BB962C8B-B14F-4D97-AF65-F5344CB8AC3E}">
        <p14:creationId xmlns:p14="http://schemas.microsoft.com/office/powerpoint/2010/main" val="208534871"/>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0584B8-9204-A447-BB8B-E0D014DDD140}" type="datetimeFigureOut">
              <a:rPr lang="en-US" smtClean="0"/>
              <a:t>10/16/17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633B16-CA1B-9446-9191-EBEC9CF8502B}" type="slidenum">
              <a:rPr lang="en-US" smtClean="0"/>
              <a:t>‹#›</a:t>
            </a:fld>
            <a:endParaRPr lang="en-US"/>
          </a:p>
        </p:txBody>
      </p:sp>
    </p:spTree>
    <p:extLst>
      <p:ext uri="{BB962C8B-B14F-4D97-AF65-F5344CB8AC3E}">
        <p14:creationId xmlns:p14="http://schemas.microsoft.com/office/powerpoint/2010/main" val="2142836425"/>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0584B8-9204-A447-BB8B-E0D014DDD140}" type="datetimeFigureOut">
              <a:rPr lang="en-US" smtClean="0"/>
              <a:t>10/16/17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633B16-CA1B-9446-9191-EBEC9CF8502B}" type="slidenum">
              <a:rPr lang="en-US" smtClean="0"/>
              <a:t>‹#›</a:t>
            </a:fld>
            <a:endParaRPr lang="en-US"/>
          </a:p>
        </p:txBody>
      </p:sp>
    </p:spTree>
    <p:extLst>
      <p:ext uri="{BB962C8B-B14F-4D97-AF65-F5344CB8AC3E}">
        <p14:creationId xmlns:p14="http://schemas.microsoft.com/office/powerpoint/2010/main" val="135103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0584B8-9204-A447-BB8B-E0D014DDD140}" type="datetimeFigureOut">
              <a:rPr lang="en-US" smtClean="0"/>
              <a:t>10/16/17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633B16-CA1B-9446-9191-EBEC9CF8502B}" type="slidenum">
              <a:rPr lang="en-US" smtClean="0"/>
              <a:t>‹#›</a:t>
            </a:fld>
            <a:endParaRPr lang="en-US"/>
          </a:p>
        </p:txBody>
      </p:sp>
    </p:spTree>
    <p:extLst>
      <p:ext uri="{BB962C8B-B14F-4D97-AF65-F5344CB8AC3E}">
        <p14:creationId xmlns:p14="http://schemas.microsoft.com/office/powerpoint/2010/main" val="1497031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0584B8-9204-A447-BB8B-E0D014DDD140}" type="datetimeFigureOut">
              <a:rPr lang="en-US" smtClean="0"/>
              <a:t>10/16/17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633B16-CA1B-9446-9191-EBEC9CF8502B}" type="slidenum">
              <a:rPr lang="en-US" smtClean="0"/>
              <a:t>‹#›</a:t>
            </a:fld>
            <a:endParaRPr lang="en-US"/>
          </a:p>
        </p:txBody>
      </p:sp>
    </p:spTree>
    <p:extLst>
      <p:ext uri="{BB962C8B-B14F-4D97-AF65-F5344CB8AC3E}">
        <p14:creationId xmlns:p14="http://schemas.microsoft.com/office/powerpoint/2010/main" val="694449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0584B8-9204-A447-BB8B-E0D014DDD140}" type="datetimeFigureOut">
              <a:rPr lang="en-US" smtClean="0"/>
              <a:t>10/16/17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633B16-CA1B-9446-9191-EBEC9CF8502B}" type="slidenum">
              <a:rPr lang="en-US" smtClean="0"/>
              <a:t>‹#›</a:t>
            </a:fld>
            <a:endParaRPr lang="en-US"/>
          </a:p>
        </p:txBody>
      </p:sp>
    </p:spTree>
    <p:extLst>
      <p:ext uri="{BB962C8B-B14F-4D97-AF65-F5344CB8AC3E}">
        <p14:creationId xmlns:p14="http://schemas.microsoft.com/office/powerpoint/2010/main" val="35696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0584B8-9204-A447-BB8B-E0D014DDD140}" type="datetimeFigureOut">
              <a:rPr lang="en-US" smtClean="0"/>
              <a:t>10/16/17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633B16-CA1B-9446-9191-EBEC9CF8502B}" type="slidenum">
              <a:rPr lang="en-US" smtClean="0"/>
              <a:t>‹#›</a:t>
            </a:fld>
            <a:endParaRPr lang="en-US"/>
          </a:p>
        </p:txBody>
      </p:sp>
    </p:spTree>
    <p:extLst>
      <p:ext uri="{BB962C8B-B14F-4D97-AF65-F5344CB8AC3E}">
        <p14:creationId xmlns:p14="http://schemas.microsoft.com/office/powerpoint/2010/main" val="801911076"/>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3.pn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940908" y="6356350"/>
            <a:ext cx="156519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0584B8-9204-A447-BB8B-E0D014DDD140}" type="datetimeFigureOut">
              <a:rPr lang="en-US" smtClean="0"/>
              <a:t>10/16/17</a:t>
            </a:fld>
            <a:endParaRPr lang="en-US"/>
          </a:p>
        </p:txBody>
      </p:sp>
      <p:sp>
        <p:nvSpPr>
          <p:cNvPr id="5" name="Footer Placeholder 4"/>
          <p:cNvSpPr>
            <a:spLocks noGrp="1"/>
          </p:cNvSpPr>
          <p:nvPr>
            <p:ph type="ftr" sz="quarter" idx="3"/>
          </p:nvPr>
        </p:nvSpPr>
        <p:spPr>
          <a:xfrm>
            <a:off x="4804719"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218140" y="6356350"/>
            <a:ext cx="21356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633B16-CA1B-9446-9191-EBEC9CF8502B}" type="slidenum">
              <a:rPr lang="en-US" smtClean="0"/>
              <a:t>‹#›</a:t>
            </a:fld>
            <a:endParaRPr lang="en-US"/>
          </a:p>
        </p:txBody>
      </p:sp>
    </p:spTree>
    <p:extLst>
      <p:ext uri="{BB962C8B-B14F-4D97-AF65-F5344CB8AC3E}">
        <p14:creationId xmlns:p14="http://schemas.microsoft.com/office/powerpoint/2010/main" val="9291489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xmlns:p14="http://schemas.microsoft.com/office/powerpoint/2010/mai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143605"/>
            <a:ext cx="10515600" cy="1325564"/>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2492893"/>
            <a:ext cx="10515600" cy="348777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70932" y="6158641"/>
            <a:ext cx="1917360" cy="365125"/>
          </a:xfrm>
          <a:prstGeom prst="rect">
            <a:avLst/>
          </a:prstGeom>
        </p:spPr>
        <p:txBody>
          <a:bodyPr vert="horz" lIns="91440" tIns="45720" rIns="91440" bIns="45720" rtlCol="0" anchor="ctr"/>
          <a:lstStyle>
            <a:lvl1pPr algn="l">
              <a:defRPr sz="1200" b="1" i="0">
                <a:solidFill>
                  <a:schemeClr val="bg1"/>
                </a:solidFill>
                <a:latin typeface="Helvetica" charset="0"/>
                <a:ea typeface="Helvetica" charset="0"/>
                <a:cs typeface="Helvetica" charset="0"/>
              </a:defRPr>
            </a:lvl1pPr>
          </a:lstStyle>
          <a:p>
            <a:fld id="{78D9B348-A689-F44D-AB4B-FB5DA897DFBF}" type="datetimeFigureOut">
              <a:rPr lang="en-US" smtClean="0"/>
              <a:pPr/>
              <a:t>10/16/17</a:t>
            </a:fld>
            <a:endParaRPr lang="en-US" dirty="0"/>
          </a:p>
        </p:txBody>
      </p:sp>
      <p:sp>
        <p:nvSpPr>
          <p:cNvPr id="5" name="Footer Placeholder 4"/>
          <p:cNvSpPr>
            <a:spLocks noGrp="1"/>
          </p:cNvSpPr>
          <p:nvPr>
            <p:ph type="ftr" sz="quarter" idx="3"/>
          </p:nvPr>
        </p:nvSpPr>
        <p:spPr>
          <a:xfrm>
            <a:off x="3371332" y="6158641"/>
            <a:ext cx="4114800" cy="365125"/>
          </a:xfrm>
          <a:prstGeom prst="rect">
            <a:avLst/>
          </a:prstGeom>
        </p:spPr>
        <p:txBody>
          <a:bodyPr vert="horz" lIns="91440" tIns="45720" rIns="91440" bIns="45720" rtlCol="0" anchor="ctr"/>
          <a:lstStyle>
            <a:lvl1pPr algn="ctr">
              <a:defRPr sz="1200" b="1" i="0">
                <a:solidFill>
                  <a:schemeClr val="bg1"/>
                </a:solidFill>
                <a:latin typeface="Helvetica" charset="0"/>
                <a:ea typeface="Helvetica" charset="0"/>
                <a:cs typeface="Helvetica" charset="0"/>
              </a:defRPr>
            </a:lvl1pPr>
          </a:lstStyle>
          <a:p>
            <a:endParaRPr lang="en-US" dirty="0"/>
          </a:p>
        </p:txBody>
      </p:sp>
      <p:sp>
        <p:nvSpPr>
          <p:cNvPr id="6" name="Slide Number Placeholder 5"/>
          <p:cNvSpPr>
            <a:spLocks noGrp="1"/>
          </p:cNvSpPr>
          <p:nvPr>
            <p:ph type="sldNum" sz="quarter" idx="4"/>
          </p:nvPr>
        </p:nvSpPr>
        <p:spPr>
          <a:xfrm>
            <a:off x="7943332" y="6158641"/>
            <a:ext cx="2238636" cy="365125"/>
          </a:xfrm>
          <a:prstGeom prst="rect">
            <a:avLst/>
          </a:prstGeom>
        </p:spPr>
        <p:txBody>
          <a:bodyPr vert="horz" lIns="91440" tIns="45720" rIns="91440" bIns="45720" rtlCol="0" anchor="ctr"/>
          <a:lstStyle>
            <a:lvl1pPr algn="r">
              <a:defRPr sz="1200">
                <a:solidFill>
                  <a:schemeClr val="bg1"/>
                </a:solidFill>
              </a:defRPr>
            </a:lvl1pPr>
          </a:lstStyle>
          <a:p>
            <a:fld id="{39D8E3D5-4B51-2E41-B0F0-38F63FDC550D}" type="slidenum">
              <a:rPr lang="en-US" smtClean="0"/>
              <a:pPr/>
              <a:t>‹#›</a:t>
            </a:fld>
            <a:endParaRPr lang="en-US" dirty="0"/>
          </a:p>
        </p:txBody>
      </p:sp>
    </p:spTree>
    <p:extLst>
      <p:ext uri="{BB962C8B-B14F-4D97-AF65-F5344CB8AC3E}">
        <p14:creationId xmlns:p14="http://schemas.microsoft.com/office/powerpoint/2010/main" val="175455811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xmlns:p14="http://schemas.microsoft.com/office/powerpoint/2010/mai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Helvetica" charset="0"/>
          <a:ea typeface="Helvetica" charset="0"/>
          <a:cs typeface="Helvetica"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Helvetica" charset="0"/>
          <a:ea typeface="Helvetica" charset="0"/>
          <a:cs typeface="Helvetica"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Helvetica" charset="0"/>
          <a:ea typeface="Helvetica" charset="0"/>
          <a:cs typeface="Helvetica"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Helvetica" charset="0"/>
          <a:ea typeface="Helvetica" charset="0"/>
          <a:cs typeface="Helvetica"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Helvetica" charset="0"/>
          <a:ea typeface="Helvetica" charset="0"/>
          <a:cs typeface="Helvetica"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Helvetica" charset="0"/>
          <a:ea typeface="Helvetica" charset="0"/>
          <a:cs typeface="Helvetic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25481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2715315"/>
            <a:ext cx="10515600" cy="332713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Helvetica" charset="0"/>
                <a:ea typeface="Helvetica" charset="0"/>
                <a:cs typeface="Helvetica" charset="0"/>
              </a:defRPr>
            </a:lvl1pPr>
          </a:lstStyle>
          <a:p>
            <a:fld id="{0B2024A3-92BF-DE41-BEA0-E45D06433E5D}" type="datetimeFigureOut">
              <a:rPr lang="en-US" smtClean="0"/>
              <a:pPr/>
              <a:t>10/16/17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Helvetica" charset="0"/>
                <a:ea typeface="Helvetica" charset="0"/>
                <a:cs typeface="Helvetica" charset="0"/>
              </a:defRPr>
            </a:lvl1pPr>
          </a:lstStyle>
          <a:p>
            <a:endParaRPr lang="en-US" dirty="0"/>
          </a:p>
        </p:txBody>
      </p:sp>
      <p:sp>
        <p:nvSpPr>
          <p:cNvPr id="6" name="Slide Number Placeholder 5"/>
          <p:cNvSpPr>
            <a:spLocks noGrp="1"/>
          </p:cNvSpPr>
          <p:nvPr>
            <p:ph type="sldNum" sz="quarter" idx="4"/>
          </p:nvPr>
        </p:nvSpPr>
        <p:spPr>
          <a:xfrm>
            <a:off x="8610600" y="6356350"/>
            <a:ext cx="1991497" cy="365125"/>
          </a:xfrm>
          <a:prstGeom prst="rect">
            <a:avLst/>
          </a:prstGeom>
        </p:spPr>
        <p:txBody>
          <a:bodyPr vert="horz" lIns="91440" tIns="45720" rIns="91440" bIns="45720" rtlCol="0" anchor="ctr"/>
          <a:lstStyle>
            <a:lvl1pPr algn="r">
              <a:defRPr sz="1200" b="0" i="0">
                <a:solidFill>
                  <a:schemeClr val="tx1">
                    <a:tint val="75000"/>
                  </a:schemeClr>
                </a:solidFill>
                <a:latin typeface="Helvetica" charset="0"/>
                <a:ea typeface="Helvetica" charset="0"/>
                <a:cs typeface="Helvetica" charset="0"/>
              </a:defRPr>
            </a:lvl1pPr>
          </a:lstStyle>
          <a:p>
            <a:fld id="{C1A0C11C-0DEE-B640-86FA-EBC381357100}" type="slidenum">
              <a:rPr lang="en-US" smtClean="0"/>
              <a:pPr/>
              <a:t>‹#›</a:t>
            </a:fld>
            <a:endParaRPr lang="en-US" dirty="0"/>
          </a:p>
        </p:txBody>
      </p:sp>
    </p:spTree>
    <p:extLst>
      <p:ext uri="{BB962C8B-B14F-4D97-AF65-F5344CB8AC3E}">
        <p14:creationId xmlns:p14="http://schemas.microsoft.com/office/powerpoint/2010/main" val="90359700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xmlns:p14="http://schemas.microsoft.com/office/powerpoint/2010/mai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Helvetica" charset="0"/>
          <a:ea typeface="Helvetica" charset="0"/>
          <a:cs typeface="Helvetica"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Helvetica" charset="0"/>
          <a:ea typeface="Helvetica" charset="0"/>
          <a:cs typeface="Helvetica"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Helvetica" charset="0"/>
          <a:ea typeface="Helvetica" charset="0"/>
          <a:cs typeface="Helvetica"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Helvetica" charset="0"/>
          <a:ea typeface="Helvetica" charset="0"/>
          <a:cs typeface="Helvetica"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Helvetica" charset="0"/>
          <a:ea typeface="Helvetica" charset="0"/>
          <a:cs typeface="Helvetica"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Helvetica" charset="0"/>
          <a:ea typeface="Helvetica" charset="0"/>
          <a:cs typeface="Helvetic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16.png"/><Relationship Id="rId7" Type="http://schemas.openxmlformats.org/officeDocument/2006/relationships/image" Target="../media/image17.png"/><Relationship Id="rId1" Type="http://schemas.openxmlformats.org/officeDocument/2006/relationships/slideLayout" Target="../slideLayouts/slideLayout12.xml"/><Relationship Id="rId2"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png"/><Relationship Id="rId5" Type="http://schemas.openxmlformats.org/officeDocument/2006/relationships/image" Target="../media/image9.jpg"/><Relationship Id="rId6" Type="http://schemas.openxmlformats.org/officeDocument/2006/relationships/image" Target="../media/image10.JPG"/><Relationship Id="rId1" Type="http://schemas.openxmlformats.org/officeDocument/2006/relationships/slideLayout" Target="../slideLayouts/slideLayout24.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hyperlink" Target="https://youtu.be/63L7LP58vdo" TargetMode="External"/><Relationship Id="rId3" Type="http://schemas.openxmlformats.org/officeDocument/2006/relationships/hyperlink" Target="http://www.huskers.com/mediaPortal/player.dbml?id=5435001"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Diversity Wins (Creating A Championship Caliber Environment Through Inclusion</a:t>
            </a:r>
            <a:endParaRPr lang="en-US" dirty="0"/>
          </a:p>
        </p:txBody>
      </p:sp>
      <p:sp>
        <p:nvSpPr>
          <p:cNvPr id="3" name="Subtitle 2"/>
          <p:cNvSpPr>
            <a:spLocks noGrp="1"/>
          </p:cNvSpPr>
          <p:nvPr>
            <p:ph type="subTitle" idx="1"/>
          </p:nvPr>
        </p:nvSpPr>
        <p:spPr/>
        <p:txBody>
          <a:bodyPr>
            <a:normAutofit lnSpcReduction="10000"/>
          </a:bodyPr>
          <a:lstStyle/>
          <a:p>
            <a:r>
              <a:rPr lang="en-US" dirty="0" smtClean="0"/>
              <a:t>Lawrence J. Chatters, M.A.</a:t>
            </a:r>
          </a:p>
          <a:p>
            <a:r>
              <a:rPr lang="en-US" dirty="0" smtClean="0"/>
              <a:t>Diversity and Inclusion Consultant </a:t>
            </a:r>
          </a:p>
          <a:p>
            <a:r>
              <a:rPr lang="en-US" dirty="0" smtClean="0"/>
              <a:t>Nebraska Athletics </a:t>
            </a:r>
          </a:p>
          <a:p>
            <a:r>
              <a:rPr lang="en-US" dirty="0" smtClean="0"/>
              <a:t>October 19, 2017</a:t>
            </a:r>
          </a:p>
        </p:txBody>
      </p:sp>
      <p:pic>
        <p:nvPicPr>
          <p:cNvPr id="4" name="Picture 3" descr="1673_big_ten_conference-alternate-201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15400" y="5205412"/>
            <a:ext cx="3276600"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ZOQSECWHWAOOMRX.2016020420330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798711"/>
            <a:ext cx="2438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9146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Sustaining Workplace Equity </a:t>
            </a:r>
            <a:endParaRPr lang="en-US" dirty="0"/>
          </a:p>
        </p:txBody>
      </p:sp>
      <p:pic>
        <p:nvPicPr>
          <p:cNvPr id="4" name="Content Placeholder 3"/>
          <p:cNvPicPr>
            <a:picLocks noGrp="1" noChangeAspect="1"/>
          </p:cNvPicPr>
          <p:nvPr>
            <p:ph idx="1"/>
          </p:nvPr>
        </p:nvPicPr>
        <p:blipFill rotWithShape="1">
          <a:blip r:embed="rId2"/>
          <a:srcRect l="-34058" r="-35955"/>
          <a:stretch/>
        </p:blipFill>
        <p:spPr>
          <a:xfrm>
            <a:off x="2366725" y="2714625"/>
            <a:ext cx="7542732" cy="3327400"/>
          </a:xfrm>
        </p:spPr>
      </p:pic>
    </p:spTree>
    <p:extLst>
      <p:ext uri="{BB962C8B-B14F-4D97-AF65-F5344CB8AC3E}">
        <p14:creationId xmlns:p14="http://schemas.microsoft.com/office/powerpoint/2010/main" val="347782792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2133" y="592033"/>
            <a:ext cx="10515600" cy="1325563"/>
          </a:xfrm>
        </p:spPr>
        <p:txBody>
          <a:bodyPr/>
          <a:lstStyle/>
          <a:p>
            <a:r>
              <a:rPr lang="en-US" dirty="0" smtClean="0"/>
              <a:t>Encouraging Inclusive Behaviors</a:t>
            </a:r>
            <a:endParaRPr lang="en-US" dirty="0"/>
          </a:p>
        </p:txBody>
      </p:sp>
      <p:sp>
        <p:nvSpPr>
          <p:cNvPr id="3" name="Content Placeholder 2"/>
          <p:cNvSpPr>
            <a:spLocks noGrp="1"/>
          </p:cNvSpPr>
          <p:nvPr>
            <p:ph idx="1"/>
          </p:nvPr>
        </p:nvSpPr>
        <p:spPr>
          <a:xfrm>
            <a:off x="4320942" y="1654964"/>
            <a:ext cx="3587382" cy="5203035"/>
          </a:xfrm>
        </p:spPr>
        <p:txBody>
          <a:bodyPr>
            <a:normAutofit fontScale="92500" lnSpcReduction="10000"/>
          </a:bodyPr>
          <a:lstStyle/>
          <a:p>
            <a:pPr marL="0" indent="0">
              <a:buNone/>
            </a:pPr>
            <a:r>
              <a:rPr lang="en-US" sz="2400" b="1" dirty="0" smtClean="0"/>
              <a:t>1. Appreciate </a:t>
            </a:r>
          </a:p>
          <a:p>
            <a:pPr marL="0" indent="0">
              <a:buNone/>
            </a:pPr>
            <a:r>
              <a:rPr lang="en-US" sz="2400" b="1" dirty="0" smtClean="0"/>
              <a:t>2</a:t>
            </a:r>
            <a:r>
              <a:rPr lang="en-US" sz="2400" b="1" dirty="0"/>
              <a:t>. </a:t>
            </a:r>
            <a:r>
              <a:rPr lang="en-US" sz="2400" b="1" dirty="0" smtClean="0"/>
              <a:t>Affirm </a:t>
            </a:r>
          </a:p>
          <a:p>
            <a:pPr marL="0" indent="0">
              <a:buNone/>
            </a:pPr>
            <a:r>
              <a:rPr lang="en-US" sz="2400" b="1" dirty="0" smtClean="0"/>
              <a:t>3</a:t>
            </a:r>
            <a:r>
              <a:rPr lang="en-US" sz="2400" b="1" dirty="0"/>
              <a:t>. Advocate </a:t>
            </a:r>
            <a:endParaRPr lang="en-US" sz="2400" b="1" dirty="0" smtClean="0"/>
          </a:p>
          <a:p>
            <a:pPr marL="0" indent="0">
              <a:buNone/>
            </a:pPr>
            <a:r>
              <a:rPr lang="en-US" sz="2400" b="1" dirty="0" smtClean="0"/>
              <a:t>4</a:t>
            </a:r>
            <a:r>
              <a:rPr lang="en-US" sz="2400" b="1" dirty="0"/>
              <a:t>. Sponsor </a:t>
            </a:r>
            <a:endParaRPr lang="en-US" sz="2400" b="1" dirty="0" smtClean="0"/>
          </a:p>
          <a:p>
            <a:pPr marL="0" indent="0">
              <a:buNone/>
            </a:pPr>
            <a:r>
              <a:rPr lang="en-US" sz="2400" b="1" dirty="0" smtClean="0"/>
              <a:t>5</a:t>
            </a:r>
            <a:r>
              <a:rPr lang="en-US" sz="2400" b="1" dirty="0"/>
              <a:t>. Develop </a:t>
            </a:r>
            <a:endParaRPr lang="en-US" sz="2400" b="1" dirty="0" smtClean="0"/>
          </a:p>
          <a:p>
            <a:pPr marL="0" indent="0">
              <a:buNone/>
            </a:pPr>
            <a:r>
              <a:rPr lang="en-US" sz="2400" b="1" dirty="0" smtClean="0"/>
              <a:t>6</a:t>
            </a:r>
            <a:r>
              <a:rPr lang="en-US" sz="2400" b="1" dirty="0"/>
              <a:t>. Stretch </a:t>
            </a:r>
            <a:endParaRPr lang="en-US" sz="2400" b="1" dirty="0" smtClean="0"/>
          </a:p>
          <a:p>
            <a:pPr marL="0" indent="0">
              <a:buNone/>
            </a:pPr>
            <a:r>
              <a:rPr lang="en-US" sz="2400" b="1" dirty="0" smtClean="0"/>
              <a:t>7</a:t>
            </a:r>
            <a:r>
              <a:rPr lang="en-US" sz="2400" b="1" dirty="0"/>
              <a:t>. Mentor</a:t>
            </a:r>
            <a:br>
              <a:rPr lang="en-US" sz="2400" b="1" dirty="0"/>
            </a:br>
            <a:r>
              <a:rPr lang="en-US" sz="2400" b="1" dirty="0"/>
              <a:t>8</a:t>
            </a:r>
            <a:r>
              <a:rPr lang="en-US" sz="2400" b="1" dirty="0" smtClean="0"/>
              <a:t>. </a:t>
            </a:r>
            <a:r>
              <a:rPr lang="en-US" sz="2400" b="1" dirty="0"/>
              <a:t>Train </a:t>
            </a:r>
            <a:endParaRPr lang="en-US" sz="2400" b="1" dirty="0" smtClean="0"/>
          </a:p>
          <a:p>
            <a:pPr marL="0" indent="0">
              <a:buNone/>
            </a:pPr>
            <a:r>
              <a:rPr lang="en-US" sz="2400" b="1" dirty="0" smtClean="0"/>
              <a:t>9. Coach </a:t>
            </a:r>
          </a:p>
          <a:p>
            <a:pPr marL="0" indent="0">
              <a:buNone/>
            </a:pPr>
            <a:r>
              <a:rPr lang="en-US" sz="2400" b="1" dirty="0" smtClean="0"/>
              <a:t>10. Feedback </a:t>
            </a:r>
          </a:p>
          <a:p>
            <a:pPr marL="0" indent="0">
              <a:buNone/>
            </a:pPr>
            <a:r>
              <a:rPr lang="en-US" sz="2400" b="1" dirty="0" smtClean="0"/>
              <a:t>11. Encourage </a:t>
            </a:r>
          </a:p>
          <a:p>
            <a:pPr marL="0" indent="0">
              <a:buNone/>
            </a:pPr>
            <a:r>
              <a:rPr lang="en-US" sz="2400" b="1" dirty="0" smtClean="0"/>
              <a:t>12. </a:t>
            </a:r>
            <a:r>
              <a:rPr lang="en-US" sz="2400" b="1" dirty="0"/>
              <a:t>Include </a:t>
            </a:r>
            <a:endParaRPr lang="en-US" sz="2400" b="1" dirty="0" smtClean="0"/>
          </a:p>
          <a:p>
            <a:pPr marL="0" indent="0">
              <a:buNone/>
            </a:pPr>
            <a:r>
              <a:rPr lang="en-US" sz="2400" b="1" dirty="0" smtClean="0"/>
              <a:t>13. </a:t>
            </a:r>
            <a:r>
              <a:rPr lang="en-US" sz="2400" b="1" dirty="0"/>
              <a:t>Challenge </a:t>
            </a:r>
            <a:endParaRPr lang="en-US" sz="2400" dirty="0"/>
          </a:p>
          <a:p>
            <a:endParaRPr lang="en-US" dirty="0"/>
          </a:p>
        </p:txBody>
      </p:sp>
    </p:spTree>
    <p:extLst>
      <p:ext uri="{BB962C8B-B14F-4D97-AF65-F5344CB8AC3E}">
        <p14:creationId xmlns:p14="http://schemas.microsoft.com/office/powerpoint/2010/main" val="327929375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Ensuring a Diverse and Inclusive Culture</a:t>
            </a:r>
            <a:endParaRPr lang="en-US" dirty="0"/>
          </a:p>
        </p:txBody>
      </p:sp>
      <p:sp>
        <p:nvSpPr>
          <p:cNvPr id="3" name="Content Placeholder 2"/>
          <p:cNvSpPr>
            <a:spLocks noGrp="1"/>
          </p:cNvSpPr>
          <p:nvPr>
            <p:ph idx="1"/>
          </p:nvPr>
        </p:nvSpPr>
        <p:spPr>
          <a:xfrm>
            <a:off x="838200" y="2715315"/>
            <a:ext cx="10515600" cy="3775796"/>
          </a:xfrm>
        </p:spPr>
        <p:txBody>
          <a:bodyPr>
            <a:normAutofit lnSpcReduction="10000"/>
          </a:bodyPr>
          <a:lstStyle/>
          <a:p>
            <a:pPr marL="0" indent="0" algn="ctr">
              <a:buNone/>
            </a:pPr>
            <a:endParaRPr lang="en-US" b="1" dirty="0" smtClean="0">
              <a:solidFill>
                <a:srgbClr val="000000"/>
              </a:solidFill>
              <a:latin typeface="ArialMT"/>
            </a:endParaRPr>
          </a:p>
          <a:p>
            <a:pPr marL="0" indent="0" algn="ctr">
              <a:buNone/>
            </a:pPr>
            <a:r>
              <a:rPr lang="en-US" b="1" dirty="0" smtClean="0">
                <a:solidFill>
                  <a:srgbClr val="000000"/>
                </a:solidFill>
                <a:latin typeface="ArialMT"/>
              </a:rPr>
              <a:t>Head (Intellectual Buy-in) (Research Best Practices)</a:t>
            </a:r>
          </a:p>
          <a:p>
            <a:pPr marL="0" indent="0" algn="ctr">
              <a:buNone/>
            </a:pPr>
            <a:r>
              <a:rPr lang="en-US" b="1" dirty="0" smtClean="0">
                <a:solidFill>
                  <a:srgbClr val="000000"/>
                </a:solidFill>
                <a:latin typeface="ArialMT"/>
              </a:rPr>
              <a:t>+</a:t>
            </a:r>
            <a:endParaRPr lang="en-US" b="1" dirty="0">
              <a:solidFill>
                <a:srgbClr val="000000"/>
              </a:solidFill>
              <a:latin typeface="ArialMT"/>
            </a:endParaRPr>
          </a:p>
          <a:p>
            <a:pPr marL="0" indent="0" algn="ctr">
              <a:buNone/>
            </a:pPr>
            <a:r>
              <a:rPr lang="en-US" b="1" dirty="0" smtClean="0">
                <a:solidFill>
                  <a:srgbClr val="000000"/>
                </a:solidFill>
                <a:latin typeface="ArialMT"/>
              </a:rPr>
              <a:t>Heart ( Emotional Buy-in) (Success Stories)</a:t>
            </a:r>
          </a:p>
          <a:p>
            <a:pPr marL="0" indent="0" algn="ctr">
              <a:buNone/>
            </a:pPr>
            <a:r>
              <a:rPr lang="en-US" b="1" dirty="0">
                <a:solidFill>
                  <a:srgbClr val="000000"/>
                </a:solidFill>
                <a:latin typeface="ArialMT"/>
              </a:rPr>
              <a:t>+</a:t>
            </a:r>
            <a:endParaRPr lang="en-US" b="1" dirty="0" smtClean="0">
              <a:solidFill>
                <a:srgbClr val="000000"/>
              </a:solidFill>
              <a:latin typeface="ArialMT"/>
            </a:endParaRPr>
          </a:p>
          <a:p>
            <a:pPr marL="0" indent="0" algn="ctr">
              <a:buNone/>
            </a:pPr>
            <a:r>
              <a:rPr lang="en-US" b="1" dirty="0" smtClean="0">
                <a:solidFill>
                  <a:srgbClr val="000000"/>
                </a:solidFill>
                <a:latin typeface="ArialMT"/>
              </a:rPr>
              <a:t>Hands ( Behavioral Effort ) (Be Deliberate)</a:t>
            </a:r>
          </a:p>
          <a:p>
            <a:pPr marL="0" indent="0" algn="ctr">
              <a:buNone/>
            </a:pPr>
            <a:endParaRPr lang="en-US" b="1" dirty="0" smtClean="0">
              <a:solidFill>
                <a:srgbClr val="000000"/>
              </a:solidFill>
              <a:latin typeface="ArialMT"/>
            </a:endParaRPr>
          </a:p>
          <a:p>
            <a:pPr marL="0" indent="0" algn="ctr">
              <a:buNone/>
            </a:pPr>
            <a:r>
              <a:rPr lang="en-US" b="1" dirty="0" smtClean="0">
                <a:solidFill>
                  <a:srgbClr val="000000"/>
                </a:solidFill>
                <a:latin typeface="ArialMT"/>
              </a:rPr>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97395111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endParaRPr lang="en-US" dirty="0"/>
          </a:p>
        </p:txBody>
      </p:sp>
      <p:pic>
        <p:nvPicPr>
          <p:cNvPr id="4" name="Picture 3" descr="OJWQKOBDZYWGEJA.2017031002474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5463" y="3747911"/>
            <a:ext cx="22510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NCBVI Pic.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45844" y="3908338"/>
            <a:ext cx="2743200" cy="197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XQWGMGYNRRJFGAF.20160301173200.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74277" y="3747911"/>
            <a:ext cx="3440113"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FullSizeRender-4.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0394" y="1279258"/>
            <a:ext cx="2897656" cy="2230705"/>
          </a:xfrm>
          <a:prstGeom prst="rect">
            <a:avLst/>
          </a:prstGeom>
        </p:spPr>
      </p:pic>
      <p:pic>
        <p:nvPicPr>
          <p:cNvPr id="11" name="Picture 10"/>
          <p:cNvPicPr>
            <a:picLocks noChangeAspect="1"/>
          </p:cNvPicPr>
          <p:nvPr/>
        </p:nvPicPr>
        <p:blipFill>
          <a:blip r:embed="rId6"/>
          <a:stretch>
            <a:fillRect/>
          </a:stretch>
        </p:blipFill>
        <p:spPr>
          <a:xfrm>
            <a:off x="4249794" y="329491"/>
            <a:ext cx="2848095" cy="2222108"/>
          </a:xfrm>
          <a:prstGeom prst="rect">
            <a:avLst/>
          </a:prstGeom>
        </p:spPr>
      </p:pic>
      <p:pic>
        <p:nvPicPr>
          <p:cNvPr id="12" name="Picture 11"/>
          <p:cNvPicPr>
            <a:picLocks noChangeAspect="1"/>
          </p:cNvPicPr>
          <p:nvPr/>
        </p:nvPicPr>
        <p:blipFill>
          <a:blip r:embed="rId7"/>
          <a:stretch>
            <a:fillRect/>
          </a:stretch>
        </p:blipFill>
        <p:spPr>
          <a:xfrm>
            <a:off x="8650111" y="180931"/>
            <a:ext cx="3160890" cy="2370668"/>
          </a:xfrm>
          <a:prstGeom prst="rect">
            <a:avLst/>
          </a:prstGeom>
        </p:spPr>
      </p:pic>
    </p:spTree>
    <p:extLst>
      <p:ext uri="{BB962C8B-B14F-4D97-AF65-F5344CB8AC3E}">
        <p14:creationId xmlns:p14="http://schemas.microsoft.com/office/powerpoint/2010/main" val="81235981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42458"/>
            <a:ext cx="10515600" cy="4376208"/>
          </a:xfrm>
        </p:spPr>
        <p:txBody>
          <a:bodyPr/>
          <a:lstStyle/>
          <a:p>
            <a:pPr algn="ctr"/>
            <a:r>
              <a:rPr lang="en-US" dirty="0" smtClean="0"/>
              <a:t>Lawrence Chatters, M.A.</a:t>
            </a:r>
            <a:br>
              <a:rPr lang="en-US" dirty="0" smtClean="0"/>
            </a:br>
            <a:r>
              <a:rPr lang="en-US" dirty="0" smtClean="0"/>
              <a:t>Diversity and Inclusion Consultant</a:t>
            </a:r>
            <a:br>
              <a:rPr lang="en-US" dirty="0" smtClean="0"/>
            </a:br>
            <a:r>
              <a:rPr lang="en-US" dirty="0" smtClean="0"/>
              <a:t>Nebraska Athletics</a:t>
            </a:r>
            <a:br>
              <a:rPr lang="en-US" dirty="0" smtClean="0"/>
            </a:br>
            <a:r>
              <a:rPr lang="en-US" dirty="0" err="1" smtClean="0"/>
              <a:t>Lchatters@huskers.com</a:t>
            </a:r>
            <a:r>
              <a:rPr lang="en-US" dirty="0" smtClean="0"/>
              <a:t/>
            </a:r>
            <a:br>
              <a:rPr lang="en-US" dirty="0" smtClean="0"/>
            </a:br>
            <a:r>
              <a:rPr lang="en-US" dirty="0" smtClean="0"/>
              <a:t>402-730-3437</a:t>
            </a:r>
            <a:endParaRPr lang="en-US" dirty="0"/>
          </a:p>
        </p:txBody>
      </p:sp>
    </p:spTree>
    <p:extLst>
      <p:ext uri="{BB962C8B-B14F-4D97-AF65-F5344CB8AC3E}">
        <p14:creationId xmlns:p14="http://schemas.microsoft.com/office/powerpoint/2010/main" val="228527597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Expect</a:t>
            </a:r>
            <a:endParaRPr lang="en-US" dirty="0"/>
          </a:p>
        </p:txBody>
      </p:sp>
      <p:sp>
        <p:nvSpPr>
          <p:cNvPr id="3" name="Content Placeholder 2"/>
          <p:cNvSpPr>
            <a:spLocks noGrp="1"/>
          </p:cNvSpPr>
          <p:nvPr>
            <p:ph idx="1"/>
          </p:nvPr>
        </p:nvSpPr>
        <p:spPr/>
        <p:txBody>
          <a:bodyPr/>
          <a:lstStyle/>
          <a:p>
            <a:r>
              <a:rPr lang="en-US" dirty="0" smtClean="0"/>
              <a:t>My Story</a:t>
            </a:r>
          </a:p>
          <a:p>
            <a:r>
              <a:rPr lang="en-US" dirty="0" smtClean="0"/>
              <a:t>Your Story</a:t>
            </a:r>
          </a:p>
          <a:p>
            <a:r>
              <a:rPr lang="en-US" dirty="0" smtClean="0"/>
              <a:t>Diversity and Inclusion 101</a:t>
            </a:r>
          </a:p>
          <a:p>
            <a:r>
              <a:rPr lang="en-US" dirty="0" smtClean="0"/>
              <a:t>Nebraska Athletics Diversity and Inclusion Initiatives </a:t>
            </a:r>
          </a:p>
          <a:p>
            <a:r>
              <a:rPr lang="en-US" dirty="0" smtClean="0"/>
              <a:t>What you can do to build your program</a:t>
            </a:r>
            <a:endParaRPr lang="en-US" dirty="0"/>
          </a:p>
        </p:txBody>
      </p:sp>
    </p:spTree>
    <p:extLst>
      <p:ext uri="{BB962C8B-B14F-4D97-AF65-F5344CB8AC3E}">
        <p14:creationId xmlns:p14="http://schemas.microsoft.com/office/powerpoint/2010/main" val="66324541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7866" y="210593"/>
            <a:ext cx="10515600" cy="1087629"/>
          </a:xfrm>
        </p:spPr>
        <p:txBody>
          <a:bodyPr/>
          <a:lstStyle/>
          <a:p>
            <a:r>
              <a:rPr lang="en-US" dirty="0" smtClean="0"/>
              <a:t>My Story</a:t>
            </a:r>
            <a:endParaRPr lang="en-US" dirty="0"/>
          </a:p>
        </p:txBody>
      </p:sp>
      <p:pic>
        <p:nvPicPr>
          <p:cNvPr id="4" name="Content Placeholder 3"/>
          <p:cNvPicPr>
            <a:picLocks noGrp="1" noChangeAspect="1"/>
          </p:cNvPicPr>
          <p:nvPr>
            <p:ph idx="1"/>
          </p:nvPr>
        </p:nvPicPr>
        <p:blipFill>
          <a:blip r:embed="rId2"/>
          <a:srcRect t="16168" b="16168"/>
          <a:stretch>
            <a:fillRect/>
          </a:stretch>
        </p:blipFill>
        <p:spPr>
          <a:xfrm>
            <a:off x="565116" y="4219576"/>
            <a:ext cx="4378763" cy="1975203"/>
          </a:xfrm>
        </p:spPr>
      </p:pic>
      <p:pic>
        <p:nvPicPr>
          <p:cNvPr id="8" name="Picture 7" descr="BCH PIC-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0073" y="1298222"/>
            <a:ext cx="3285371" cy="2609158"/>
          </a:xfrm>
          <a:prstGeom prst="rect">
            <a:avLst/>
          </a:prstGeom>
        </p:spPr>
      </p:pic>
      <p:pic>
        <p:nvPicPr>
          <p:cNvPr id="12" name="Picture 11"/>
          <p:cNvPicPr>
            <a:picLocks noChangeAspect="1"/>
          </p:cNvPicPr>
          <p:nvPr/>
        </p:nvPicPr>
        <p:blipFill>
          <a:blip r:embed="rId4"/>
          <a:stretch>
            <a:fillRect/>
          </a:stretch>
        </p:blipFill>
        <p:spPr>
          <a:xfrm>
            <a:off x="4731541" y="1347668"/>
            <a:ext cx="2317750" cy="2469444"/>
          </a:xfrm>
          <a:prstGeom prst="rect">
            <a:avLst/>
          </a:prstGeom>
        </p:spPr>
      </p:pic>
      <p:pic>
        <p:nvPicPr>
          <p:cNvPr id="13" name="Picture 12" descr="536261_375379479152243_1000945361_n.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3557" y="4219576"/>
            <a:ext cx="3097388" cy="2064925"/>
          </a:xfrm>
          <a:prstGeom prst="rect">
            <a:avLst/>
          </a:prstGeom>
        </p:spPr>
      </p:pic>
      <p:pic>
        <p:nvPicPr>
          <p:cNvPr id="14" name="Picture 13" descr="IMG_4987.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8000" y="1277112"/>
            <a:ext cx="3386667" cy="2540000"/>
          </a:xfrm>
          <a:prstGeom prst="rect">
            <a:avLst/>
          </a:prstGeom>
        </p:spPr>
      </p:pic>
    </p:spTree>
    <p:extLst>
      <p:ext uri="{BB962C8B-B14F-4D97-AF65-F5344CB8AC3E}">
        <p14:creationId xmlns:p14="http://schemas.microsoft.com/office/powerpoint/2010/main" val="143285055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Break the Ice! (Your Story)</a:t>
            </a:r>
            <a:endParaRPr lang="en-US" dirty="0"/>
          </a:p>
        </p:txBody>
      </p:sp>
      <p:sp>
        <p:nvSpPr>
          <p:cNvPr id="3" name="Content Placeholder 2"/>
          <p:cNvSpPr>
            <a:spLocks noGrp="1"/>
          </p:cNvSpPr>
          <p:nvPr>
            <p:ph idx="1"/>
          </p:nvPr>
        </p:nvSpPr>
        <p:spPr/>
        <p:txBody>
          <a:bodyPr/>
          <a:lstStyle/>
          <a:p>
            <a:pPr marL="0" indent="0">
              <a:buNone/>
            </a:pPr>
            <a:endParaRPr lang="en-US" dirty="0"/>
          </a:p>
          <a:p>
            <a:pPr lvl="1"/>
            <a:r>
              <a:rPr lang="en-US" sz="2800" dirty="0"/>
              <a:t>Your Name and Hometown</a:t>
            </a:r>
          </a:p>
          <a:p>
            <a:pPr lvl="1"/>
            <a:r>
              <a:rPr lang="en-US" sz="2800" dirty="0"/>
              <a:t>Something unique about you</a:t>
            </a:r>
          </a:p>
          <a:p>
            <a:pPr lvl="1"/>
            <a:r>
              <a:rPr lang="en-US" sz="2800" dirty="0"/>
              <a:t>Something you share in common with your new friend</a:t>
            </a:r>
          </a:p>
          <a:p>
            <a:pPr lvl="1"/>
            <a:r>
              <a:rPr lang="en-US" sz="2800" dirty="0"/>
              <a:t>10 Year Dream Plans</a:t>
            </a:r>
          </a:p>
          <a:p>
            <a:endParaRPr lang="en-US" dirty="0"/>
          </a:p>
        </p:txBody>
      </p:sp>
    </p:spTree>
    <p:extLst>
      <p:ext uri="{BB962C8B-B14F-4D97-AF65-F5344CB8AC3E}">
        <p14:creationId xmlns:p14="http://schemas.microsoft.com/office/powerpoint/2010/main" val="120740440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Diversity and </a:t>
            </a:r>
            <a:r>
              <a:rPr lang="en-US" dirty="0" err="1" smtClean="0"/>
              <a:t>Inclsuion</a:t>
            </a:r>
            <a:r>
              <a:rPr lang="en-US" dirty="0" smtClean="0"/>
              <a:t> 101</a:t>
            </a:r>
            <a:endParaRPr lang="en-US" dirty="0"/>
          </a:p>
        </p:txBody>
      </p:sp>
      <p:sp>
        <p:nvSpPr>
          <p:cNvPr id="3" name="Content Placeholder 2"/>
          <p:cNvSpPr>
            <a:spLocks noGrp="1"/>
          </p:cNvSpPr>
          <p:nvPr>
            <p:ph idx="1"/>
          </p:nvPr>
        </p:nvSpPr>
        <p:spPr>
          <a:xfrm>
            <a:off x="838200" y="2270765"/>
            <a:ext cx="10515600" cy="3791024"/>
          </a:xfrm>
        </p:spPr>
        <p:txBody>
          <a:bodyPr>
            <a:normAutofit fontScale="85000" lnSpcReduction="10000"/>
          </a:bodyPr>
          <a:lstStyle/>
          <a:p>
            <a:r>
              <a:rPr lang="en-US" dirty="0"/>
              <a:t>Diversity is any dimension that can be used to differentiate groups and people from one another. It means respect for and appreciation of differences in ethnicity, gender, age, national origin, disability, sexual orientation, education, socio-economic status and religion.</a:t>
            </a:r>
          </a:p>
          <a:p>
            <a:r>
              <a:rPr lang="en-US" dirty="0"/>
              <a:t>Inclusion is a state of being valued, respected and supported. It’s about focusing on the needs of every individual and ensuring the right conditions are in place for each person to achieve his or her full potential. Inclusion should be reflected in an organization’s culture, practices and relationships that are in place to support a diverse department. </a:t>
            </a:r>
          </a:p>
          <a:p>
            <a:r>
              <a:rPr lang="en-US" dirty="0"/>
              <a:t>Diversity provides a richer </a:t>
            </a:r>
            <a:r>
              <a:rPr lang="en-US" dirty="0" smtClean="0"/>
              <a:t>experience</a:t>
            </a:r>
            <a:endParaRPr lang="en-US" dirty="0"/>
          </a:p>
          <a:p>
            <a:r>
              <a:rPr lang="en-US" dirty="0"/>
              <a:t>Inclusion increases retention and facilitates teamwork</a:t>
            </a:r>
          </a:p>
          <a:p>
            <a:endParaRPr lang="en-US" dirty="0"/>
          </a:p>
        </p:txBody>
      </p:sp>
    </p:spTree>
    <p:extLst>
      <p:ext uri="{BB962C8B-B14F-4D97-AF65-F5344CB8AC3E}">
        <p14:creationId xmlns:p14="http://schemas.microsoft.com/office/powerpoint/2010/main" val="138212072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NU Athletics Inclusion Initiatives	</a:t>
            </a:r>
            <a:endParaRPr lang="en-US" dirty="0"/>
          </a:p>
        </p:txBody>
      </p:sp>
      <p:sp>
        <p:nvSpPr>
          <p:cNvPr id="3" name="Content Placeholder 2"/>
          <p:cNvSpPr>
            <a:spLocks noGrp="1"/>
          </p:cNvSpPr>
          <p:nvPr>
            <p:ph idx="1"/>
          </p:nvPr>
        </p:nvSpPr>
        <p:spPr>
          <a:xfrm>
            <a:off x="838200" y="2328333"/>
            <a:ext cx="10515600" cy="4106334"/>
          </a:xfrm>
        </p:spPr>
        <p:txBody>
          <a:bodyPr>
            <a:normAutofit/>
          </a:bodyPr>
          <a:lstStyle/>
          <a:p>
            <a:r>
              <a:rPr lang="en-US" dirty="0" smtClean="0">
                <a:latin typeface="Century Gothic" charset="0"/>
              </a:rPr>
              <a:t>International </a:t>
            </a:r>
            <a:r>
              <a:rPr lang="en-US" dirty="0">
                <a:latin typeface="Century Gothic" charset="0"/>
              </a:rPr>
              <a:t>Student Athlete Orientation</a:t>
            </a:r>
          </a:p>
          <a:p>
            <a:r>
              <a:rPr lang="en-US" dirty="0" smtClean="0">
                <a:latin typeface="Century Gothic" charset="0"/>
              </a:rPr>
              <a:t>Annual Nebraska Athletics Diversity and Inclusion Summit</a:t>
            </a:r>
          </a:p>
          <a:p>
            <a:r>
              <a:rPr lang="en-US" dirty="0">
                <a:latin typeface="Century Gothic" charset="0"/>
              </a:rPr>
              <a:t>Next Steps Field </a:t>
            </a:r>
            <a:r>
              <a:rPr lang="en-US" dirty="0" smtClean="0">
                <a:latin typeface="Century Gothic" charset="0"/>
              </a:rPr>
              <a:t>Trips</a:t>
            </a:r>
            <a:endParaRPr lang="en-US" dirty="0">
              <a:latin typeface="Century Gothic" charset="0"/>
            </a:endParaRPr>
          </a:p>
          <a:p>
            <a:r>
              <a:rPr lang="en-US" dirty="0">
                <a:latin typeface="Century Gothic" charset="0"/>
              </a:rPr>
              <a:t>Husker Athletics Diversity and Inclusion Committee </a:t>
            </a:r>
            <a:endParaRPr lang="en-US" dirty="0" smtClean="0">
              <a:latin typeface="Century Gothic" charset="0"/>
            </a:endParaRPr>
          </a:p>
          <a:p>
            <a:r>
              <a:rPr lang="en-US" dirty="0" smtClean="0">
                <a:latin typeface="Century Gothic" charset="0"/>
              </a:rPr>
              <a:t>Inner Circle Collaborative Events-Black History (OASIS) </a:t>
            </a:r>
            <a:r>
              <a:rPr lang="en-US" dirty="0">
                <a:latin typeface="Century Gothic" charset="0"/>
              </a:rPr>
              <a:t>and Women's History </a:t>
            </a:r>
            <a:r>
              <a:rPr lang="en-US" dirty="0" smtClean="0">
                <a:latin typeface="Century Gothic" charset="0"/>
              </a:rPr>
              <a:t>Month ( UNL Women’s Center)</a:t>
            </a:r>
          </a:p>
          <a:p>
            <a:r>
              <a:rPr lang="en-US" dirty="0" smtClean="0">
                <a:latin typeface="Century Gothic" charset="0"/>
              </a:rPr>
              <a:t>BE THE 90 Program</a:t>
            </a:r>
            <a:endParaRPr lang="en-US" dirty="0">
              <a:latin typeface="Century Gothic" charset="0"/>
            </a:endParaRPr>
          </a:p>
          <a:p>
            <a:endParaRPr lang="en-US" dirty="0"/>
          </a:p>
        </p:txBody>
      </p:sp>
    </p:spTree>
    <p:extLst>
      <p:ext uri="{BB962C8B-B14F-4D97-AF65-F5344CB8AC3E}">
        <p14:creationId xmlns:p14="http://schemas.microsoft.com/office/powerpoint/2010/main" val="251530028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Inclusion in Action! </a:t>
            </a:r>
            <a:endParaRPr lang="en-US" dirty="0"/>
          </a:p>
        </p:txBody>
      </p:sp>
      <p:sp>
        <p:nvSpPr>
          <p:cNvPr id="3" name="Content Placeholder 2"/>
          <p:cNvSpPr>
            <a:spLocks noGrp="1"/>
          </p:cNvSpPr>
          <p:nvPr>
            <p:ph idx="1"/>
          </p:nvPr>
        </p:nvSpPr>
        <p:spPr>
          <a:xfrm>
            <a:off x="570089" y="2179093"/>
            <a:ext cx="10515600" cy="3327139"/>
          </a:xfrm>
        </p:spPr>
        <p:txBody>
          <a:bodyPr/>
          <a:lstStyle/>
          <a:p>
            <a:pPr marL="0" indent="0">
              <a:buNone/>
            </a:pPr>
            <a:endParaRPr lang="en-US" dirty="0"/>
          </a:p>
          <a:p>
            <a:r>
              <a:rPr lang="en-US" dirty="0">
                <a:hlinkClick r:id="rId2"/>
              </a:rPr>
              <a:t>2017 INCLUSION SUMMIT VIDEO</a:t>
            </a:r>
            <a:endParaRPr lang="en-US" dirty="0"/>
          </a:p>
          <a:p>
            <a:r>
              <a:rPr lang="en-US" dirty="0">
                <a:hlinkClick r:id="rId3"/>
              </a:rPr>
              <a:t>NEXT STEPS FIELD TRIP</a:t>
            </a:r>
            <a:endParaRPr lang="en-US" dirty="0"/>
          </a:p>
          <a:p>
            <a:pPr marL="0" indent="0">
              <a:buNone/>
            </a:pPr>
            <a:endParaRPr lang="en-US" dirty="0"/>
          </a:p>
        </p:txBody>
      </p:sp>
    </p:spTree>
    <p:extLst>
      <p:ext uri="{BB962C8B-B14F-4D97-AF65-F5344CB8AC3E}">
        <p14:creationId xmlns:p14="http://schemas.microsoft.com/office/powerpoint/2010/main" val="108022633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You Do </a:t>
            </a:r>
            <a:endParaRPr lang="en-US" dirty="0"/>
          </a:p>
        </p:txBody>
      </p:sp>
      <p:sp>
        <p:nvSpPr>
          <p:cNvPr id="3" name="Content Placeholder 2"/>
          <p:cNvSpPr>
            <a:spLocks noGrp="1"/>
          </p:cNvSpPr>
          <p:nvPr>
            <p:ph idx="1"/>
          </p:nvPr>
        </p:nvSpPr>
        <p:spPr/>
        <p:txBody>
          <a:bodyPr>
            <a:normAutofit/>
          </a:bodyPr>
          <a:lstStyle/>
          <a:p>
            <a:r>
              <a:rPr lang="en-US" dirty="0" smtClean="0"/>
              <a:t>Ask the right questions </a:t>
            </a:r>
          </a:p>
          <a:p>
            <a:r>
              <a:rPr lang="en-US" dirty="0" smtClean="0"/>
              <a:t>Sustaining workplace equity</a:t>
            </a:r>
          </a:p>
          <a:p>
            <a:r>
              <a:rPr lang="en-US" dirty="0" smtClean="0"/>
              <a:t>Encouraging inclusive behaviors</a:t>
            </a:r>
          </a:p>
          <a:p>
            <a:r>
              <a:rPr lang="en-US" dirty="0" smtClean="0"/>
              <a:t>Ensuring a Diverse and Inclusive Culture</a:t>
            </a:r>
          </a:p>
          <a:p>
            <a:pPr marL="0" indent="0">
              <a:buNone/>
            </a:pPr>
            <a:endParaRPr lang="en-US" dirty="0" smtClean="0"/>
          </a:p>
          <a:p>
            <a:endParaRPr lang="en-US" dirty="0"/>
          </a:p>
        </p:txBody>
      </p:sp>
    </p:spTree>
    <p:extLst>
      <p:ext uri="{BB962C8B-B14F-4D97-AF65-F5344CB8AC3E}">
        <p14:creationId xmlns:p14="http://schemas.microsoft.com/office/powerpoint/2010/main" val="149622197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04646"/>
            <a:ext cx="10515600" cy="1325563"/>
          </a:xfrm>
        </p:spPr>
        <p:txBody>
          <a:bodyPr/>
          <a:lstStyle/>
          <a:p>
            <a:r>
              <a:rPr lang="en-US" dirty="0" smtClean="0"/>
              <a:t>What are the right questions?</a:t>
            </a:r>
            <a:endParaRPr lang="en-US" dirty="0"/>
          </a:p>
        </p:txBody>
      </p:sp>
      <p:sp>
        <p:nvSpPr>
          <p:cNvPr id="3" name="Content Placeholder 2"/>
          <p:cNvSpPr>
            <a:spLocks noGrp="1"/>
          </p:cNvSpPr>
          <p:nvPr>
            <p:ph idx="1"/>
          </p:nvPr>
        </p:nvSpPr>
        <p:spPr>
          <a:xfrm>
            <a:off x="838200" y="1982109"/>
            <a:ext cx="10515600" cy="4714723"/>
          </a:xfrm>
        </p:spPr>
        <p:txBody>
          <a:bodyPr>
            <a:normAutofit fontScale="92500" lnSpcReduction="20000"/>
          </a:bodyPr>
          <a:lstStyle/>
          <a:p>
            <a:pPr marL="0" indent="0">
              <a:buNone/>
            </a:pPr>
            <a:endParaRPr lang="en-US" dirty="0"/>
          </a:p>
          <a:p>
            <a:r>
              <a:rPr lang="en-US" dirty="0"/>
              <a:t>How </a:t>
            </a:r>
            <a:r>
              <a:rPr lang="en-US" b="1" dirty="0"/>
              <a:t>diverse, equitable and inclusive are our hiring practices</a:t>
            </a:r>
            <a:r>
              <a:rPr lang="en-US" dirty="0"/>
              <a:t>? </a:t>
            </a:r>
          </a:p>
          <a:p>
            <a:r>
              <a:rPr lang="en-US" dirty="0"/>
              <a:t>How successful are our </a:t>
            </a:r>
            <a:r>
              <a:rPr lang="en-US" b="1" dirty="0"/>
              <a:t>onboarding, mentoring and coaching processes</a:t>
            </a:r>
            <a:r>
              <a:rPr lang="en-US" dirty="0"/>
              <a:t>? </a:t>
            </a:r>
          </a:p>
          <a:p>
            <a:r>
              <a:rPr lang="en-US" dirty="0" smtClean="0"/>
              <a:t>What </a:t>
            </a:r>
            <a:r>
              <a:rPr lang="en-US" dirty="0"/>
              <a:t>do the findings from our </a:t>
            </a:r>
            <a:r>
              <a:rPr lang="en-US" b="1" dirty="0"/>
              <a:t>exit interviews tell us </a:t>
            </a:r>
            <a:r>
              <a:rPr lang="en-US" dirty="0"/>
              <a:t>about retention? </a:t>
            </a:r>
          </a:p>
          <a:p>
            <a:r>
              <a:rPr lang="en-US" dirty="0"/>
              <a:t>How are our </a:t>
            </a:r>
            <a:r>
              <a:rPr lang="en-US" b="1" dirty="0"/>
              <a:t>senior leaders engaged </a:t>
            </a:r>
            <a:r>
              <a:rPr lang="en-US" dirty="0"/>
              <a:t>in supporting diversity, inclusion and engagement? What about our </a:t>
            </a:r>
            <a:r>
              <a:rPr lang="en-US" b="1" dirty="0"/>
              <a:t>staff</a:t>
            </a:r>
            <a:r>
              <a:rPr lang="en-US" dirty="0"/>
              <a:t>? </a:t>
            </a:r>
          </a:p>
          <a:p>
            <a:r>
              <a:rPr lang="en-US" dirty="0"/>
              <a:t>To what degree does our employee </a:t>
            </a:r>
            <a:r>
              <a:rPr lang="en-US" b="1" dirty="0"/>
              <a:t>education and training support diverse employee advancement and retention? </a:t>
            </a:r>
            <a:endParaRPr lang="en-US" dirty="0"/>
          </a:p>
          <a:p>
            <a:r>
              <a:rPr lang="en-US" dirty="0"/>
              <a:t>How is our organization involved in </a:t>
            </a:r>
            <a:r>
              <a:rPr lang="en-US" b="1" dirty="0"/>
              <a:t>diverse communities</a:t>
            </a:r>
            <a:r>
              <a:rPr lang="en-US" dirty="0"/>
              <a:t>? </a:t>
            </a:r>
          </a:p>
          <a:p>
            <a:r>
              <a:rPr lang="en-US" dirty="0"/>
              <a:t>How do we ensure our </a:t>
            </a:r>
            <a:r>
              <a:rPr lang="en-US" b="1" dirty="0"/>
              <a:t>search process </a:t>
            </a:r>
            <a:r>
              <a:rPr lang="en-US" dirty="0"/>
              <a:t>will produce a </a:t>
            </a:r>
            <a:r>
              <a:rPr lang="en-US" b="1" dirty="0"/>
              <a:t>diverse candidate pool</a:t>
            </a:r>
            <a:r>
              <a:rPr lang="en-US" dirty="0"/>
              <a:t>? </a:t>
            </a:r>
          </a:p>
          <a:p>
            <a:endParaRPr lang="en-US" dirty="0"/>
          </a:p>
        </p:txBody>
      </p:sp>
    </p:spTree>
    <p:extLst>
      <p:ext uri="{BB962C8B-B14F-4D97-AF65-F5344CB8AC3E}">
        <p14:creationId xmlns:p14="http://schemas.microsoft.com/office/powerpoint/2010/main" val="68232836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Women_Advance_IT_(Women in IT trac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Women_Advance_IT_(leadership track)" id="{CD04643D-0734-4A4E-B98D-9B4670E26130}" vid="{352F63C4-3081-B747-B0F4-4C791BCBF65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Women_Advance_IT_(leadership track)" id="{CD04643D-0734-4A4E-B98D-9B4670E26130}" vid="{CF644279-3CC1-AC4A-B590-64481F797C38}"/>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Women_Advance_IT_(leadership track)" id="{CD04643D-0734-4A4E-B98D-9B4670E26130}" vid="{4CE82FB3-E673-B74B-8FA3-40EF1D16623A}"/>
    </a:ext>
  </a:extLst>
</a:theme>
</file>

<file path=docProps/app.xml><?xml version="1.0" encoding="utf-8"?>
<Properties xmlns="http://schemas.openxmlformats.org/officeDocument/2006/extended-properties" xmlns:vt="http://schemas.openxmlformats.org/officeDocument/2006/docPropsVTypes">
  <Template>Women_Advance_IT_(Women in IT track).potx</Template>
  <TotalTime>1488</TotalTime>
  <Words>469</Words>
  <Application>Microsoft Macintosh PowerPoint</Application>
  <PresentationFormat>Custom</PresentationFormat>
  <Paragraphs>73</Paragraphs>
  <Slides>14</Slides>
  <Notes>0</Notes>
  <HiddenSlides>0</HiddenSlides>
  <MMClips>0</MMClips>
  <ScaleCrop>false</ScaleCrop>
  <HeadingPairs>
    <vt:vector size="4" baseType="variant">
      <vt:variant>
        <vt:lpstr>Theme</vt:lpstr>
      </vt:variant>
      <vt:variant>
        <vt:i4>3</vt:i4>
      </vt:variant>
      <vt:variant>
        <vt:lpstr>Slide Titles</vt:lpstr>
      </vt:variant>
      <vt:variant>
        <vt:i4>14</vt:i4>
      </vt:variant>
    </vt:vector>
  </HeadingPairs>
  <TitlesOfParts>
    <vt:vector size="17" baseType="lpstr">
      <vt:lpstr>Women_Advance_IT_(Women in IT track)</vt:lpstr>
      <vt:lpstr>1_Custom Design</vt:lpstr>
      <vt:lpstr>2_Custom Design</vt:lpstr>
      <vt:lpstr>Diversity Wins (Creating A Championship Caliber Environment Through Inclusion</vt:lpstr>
      <vt:lpstr>What to Expect</vt:lpstr>
      <vt:lpstr>My Story</vt:lpstr>
      <vt:lpstr>Let’s Break the Ice! (Your Story)</vt:lpstr>
      <vt:lpstr>Diversity and Inclsuion 101</vt:lpstr>
      <vt:lpstr>Current NU Athletics Inclusion Initiatives </vt:lpstr>
      <vt:lpstr>Inclusion in Action! </vt:lpstr>
      <vt:lpstr>What Can You Do </vt:lpstr>
      <vt:lpstr>What are the right questions?</vt:lpstr>
      <vt:lpstr>Sustaining Workplace Equity </vt:lpstr>
      <vt:lpstr>Encouraging Inclusive Behaviors</vt:lpstr>
      <vt:lpstr>Ensuring a Diverse and Inclusive Culture</vt:lpstr>
      <vt:lpstr>Questions?????</vt:lpstr>
      <vt:lpstr>Lawrence Chatters, M.A. Diversity and Inclusion Consultant Nebraska Athletics Lchatters@huskers.com 402-730-3437</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Houfek</dc:creator>
  <cp:lastModifiedBy>Lawrence  Chatters</cp:lastModifiedBy>
  <cp:revision>23</cp:revision>
  <dcterms:created xsi:type="dcterms:W3CDTF">2017-08-25T14:10:15Z</dcterms:created>
  <dcterms:modified xsi:type="dcterms:W3CDTF">2017-10-18T04:02:29Z</dcterms:modified>
</cp:coreProperties>
</file>