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Lst>
  <p:notesMasterIdLst>
    <p:notesMasterId r:id="rId25"/>
  </p:notesMasterIdLst>
  <p:sldIdLst>
    <p:sldId id="264" r:id="rId4"/>
    <p:sldId id="257" r:id="rId5"/>
    <p:sldId id="258" r:id="rId6"/>
    <p:sldId id="261" r:id="rId7"/>
    <p:sldId id="256" r:id="rId8"/>
    <p:sldId id="267" r:id="rId9"/>
    <p:sldId id="268" r:id="rId10"/>
    <p:sldId id="269" r:id="rId11"/>
    <p:sldId id="270" r:id="rId12"/>
    <p:sldId id="271" r:id="rId13"/>
    <p:sldId id="272" r:id="rId14"/>
    <p:sldId id="259" r:id="rId15"/>
    <p:sldId id="262" r:id="rId16"/>
    <p:sldId id="265" r:id="rId17"/>
    <p:sldId id="273" r:id="rId18"/>
    <p:sldId id="274" r:id="rId19"/>
    <p:sldId id="275" r:id="rId20"/>
    <p:sldId id="260" r:id="rId21"/>
    <p:sldId id="263" r:id="rId22"/>
    <p:sldId id="266"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713"/>
  </p:normalViewPr>
  <p:slideViewPr>
    <p:cSldViewPr snapToGrid="0" snapToObjects="1">
      <p:cViewPr>
        <p:scale>
          <a:sx n="100" d="100"/>
          <a:sy n="100" d="100"/>
        </p:scale>
        <p:origin x="72"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FED37-ECDC-FE4D-8BEB-5F6637DB1713}" type="datetimeFigureOut">
              <a:rPr lang="en-US" smtClean="0"/>
              <a:t>10/24/17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FDBA4-14C3-B24A-8466-860AB5F0E48C}" type="slidenum">
              <a:rPr lang="en-US" smtClean="0"/>
              <a:t>‹#›</a:t>
            </a:fld>
            <a:endParaRPr lang="en-US"/>
          </a:p>
        </p:txBody>
      </p:sp>
    </p:spTree>
    <p:extLst>
      <p:ext uri="{BB962C8B-B14F-4D97-AF65-F5344CB8AC3E}">
        <p14:creationId xmlns:p14="http://schemas.microsoft.com/office/powerpoint/2010/main" val="660948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5FDBA4-14C3-B24A-8466-860AB5F0E48C}" type="slidenum">
              <a:rPr lang="en-US" smtClean="0"/>
              <a:t>1</a:t>
            </a:fld>
            <a:endParaRPr lang="en-US"/>
          </a:p>
        </p:txBody>
      </p:sp>
    </p:spTree>
    <p:extLst>
      <p:ext uri="{BB962C8B-B14F-4D97-AF65-F5344CB8AC3E}">
        <p14:creationId xmlns:p14="http://schemas.microsoft.com/office/powerpoint/2010/main" val="1822827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FDBA4-14C3-B24A-8466-860AB5F0E48C}" type="slidenum">
              <a:rPr lang="en-US" smtClean="0"/>
              <a:t>2</a:t>
            </a:fld>
            <a:endParaRPr lang="en-US"/>
          </a:p>
        </p:txBody>
      </p:sp>
    </p:spTree>
    <p:extLst>
      <p:ext uri="{BB962C8B-B14F-4D97-AF65-F5344CB8AC3E}">
        <p14:creationId xmlns:p14="http://schemas.microsoft.com/office/powerpoint/2010/main" val="254857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584B8-9204-A447-BB8B-E0D014DDD140}"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1853006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584B8-9204-A447-BB8B-E0D014DDD140}"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1120857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584B8-9204-A447-BB8B-E0D014DDD140}"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4822099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8D9B348-A689-F44D-AB4B-FB5DA897DFBF}" type="datetimeFigureOut">
              <a:rPr lang="en-US" smtClean="0"/>
              <a:t>10/24/17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17602482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8D9B348-A689-F44D-AB4B-FB5DA897DFBF}"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7573477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D9B348-A689-F44D-AB4B-FB5DA897DFBF}"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608327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D9B348-A689-F44D-AB4B-FB5DA897DFBF}"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21363344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D9B348-A689-F44D-AB4B-FB5DA897DFBF}" type="datetimeFigureOut">
              <a:rPr lang="en-US" smtClean="0"/>
              <a:t>10/24/17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1593687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D9B348-A689-F44D-AB4B-FB5DA897DFBF}" type="datetimeFigureOut">
              <a:rPr lang="en-US" smtClean="0"/>
              <a:t>10/24/17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16918511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9B348-A689-F44D-AB4B-FB5DA897DFBF}" type="datetimeFigureOut">
              <a:rPr lang="en-US" smtClean="0"/>
              <a:t>10/24/17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1118795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23351"/>
            <a:ext cx="3932237" cy="1069975"/>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1173892"/>
            <a:ext cx="6172200" cy="46871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236572"/>
            <a:ext cx="3932237" cy="36324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D9B348-A689-F44D-AB4B-FB5DA897DFBF}"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13115906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584B8-9204-A447-BB8B-E0D014DDD140}"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680749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286219"/>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446638"/>
            <a:ext cx="3932237" cy="34223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D9B348-A689-F44D-AB4B-FB5DA897DFBF}"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21310950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9B348-A689-F44D-AB4B-FB5DA897DFBF}"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158150117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9B348-A689-F44D-AB4B-FB5DA897DFBF}"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8E3D5-4B51-2E41-B0F0-38F63FDC550D}" type="slidenum">
              <a:rPr lang="en-US" smtClean="0"/>
              <a:t>‹#›</a:t>
            </a:fld>
            <a:endParaRPr lang="en-US"/>
          </a:p>
        </p:txBody>
      </p:sp>
    </p:spTree>
    <p:extLst>
      <p:ext uri="{BB962C8B-B14F-4D97-AF65-F5344CB8AC3E}">
        <p14:creationId xmlns:p14="http://schemas.microsoft.com/office/powerpoint/2010/main" val="88516611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2024A3-92BF-DE41-BEA0-E45D06433E5D}"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18979278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2024A3-92BF-DE41-BEA0-E45D06433E5D}"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189910219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700726"/>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3719384"/>
            <a:ext cx="10515600" cy="203663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2024A3-92BF-DE41-BEA0-E45D06433E5D}"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16121323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67172"/>
            <a:ext cx="9899822"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592735"/>
            <a:ext cx="4565822" cy="35842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2592735"/>
            <a:ext cx="4565822" cy="3584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2024A3-92BF-DE41-BEA0-E45D06433E5D}"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153391135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30104"/>
            <a:ext cx="10515600" cy="91997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2125363"/>
            <a:ext cx="5157787" cy="6425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879125"/>
            <a:ext cx="5157787" cy="32374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2125363"/>
            <a:ext cx="5183188" cy="6425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879125"/>
            <a:ext cx="5183188" cy="32374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B2024A3-92BF-DE41-BEA0-E45D06433E5D}" type="datetimeFigureOut">
              <a:rPr lang="en-US" smtClean="0"/>
              <a:t>10/24/17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205447851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B2024A3-92BF-DE41-BEA0-E45D06433E5D}" type="datetimeFigureOut">
              <a:rPr lang="en-US" smtClean="0"/>
              <a:t>10/24/17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23077426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024A3-92BF-DE41-BEA0-E45D06433E5D}" type="datetimeFigureOut">
              <a:rPr lang="en-US" smtClean="0"/>
              <a:t>10/24/17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2675885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0584B8-9204-A447-BB8B-E0D014DDD140}"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171624892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35676"/>
            <a:ext cx="3932237" cy="1087394"/>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1235676"/>
            <a:ext cx="6172200" cy="46253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508422"/>
            <a:ext cx="3932237" cy="33605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2024A3-92BF-DE41-BEA0-E45D06433E5D}"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53027194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8670"/>
            <a:ext cx="3932237" cy="100089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408670"/>
            <a:ext cx="6172200" cy="43372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545493"/>
            <a:ext cx="3932237" cy="3200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2024A3-92BF-DE41-BEA0-E45D06433E5D}"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22342775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2024A3-92BF-DE41-BEA0-E45D06433E5D}"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134891375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2024A3-92BF-DE41-BEA0-E45D06433E5D}"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0C11C-0DEE-B640-86FA-EBC381357100}" type="slidenum">
              <a:rPr lang="en-US" smtClean="0"/>
              <a:t>‹#›</a:t>
            </a:fld>
            <a:endParaRPr lang="en-US"/>
          </a:p>
        </p:txBody>
      </p:sp>
    </p:spTree>
    <p:extLst>
      <p:ext uri="{BB962C8B-B14F-4D97-AF65-F5344CB8AC3E}">
        <p14:creationId xmlns:p14="http://schemas.microsoft.com/office/powerpoint/2010/main" val="2085348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584B8-9204-A447-BB8B-E0D014DDD140}"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21428364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584B8-9204-A447-BB8B-E0D014DDD140}" type="datetimeFigureOut">
              <a:rPr lang="en-US" smtClean="0"/>
              <a:t>10/24/17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135103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584B8-9204-A447-BB8B-E0D014DDD140}" type="datetimeFigureOut">
              <a:rPr lang="en-US" smtClean="0"/>
              <a:t>10/24/17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149703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584B8-9204-A447-BB8B-E0D014DDD140}" type="datetimeFigureOut">
              <a:rPr lang="en-US" smtClean="0"/>
              <a:t>10/24/17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694449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0584B8-9204-A447-BB8B-E0D014DDD140}"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3569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0584B8-9204-A447-BB8B-E0D014DDD140}"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33B16-CA1B-9446-9191-EBEC9CF8502B}" type="slidenum">
              <a:rPr lang="en-US" smtClean="0"/>
              <a:t>‹#›</a:t>
            </a:fld>
            <a:endParaRPr lang="en-US"/>
          </a:p>
        </p:txBody>
      </p:sp>
    </p:spTree>
    <p:extLst>
      <p:ext uri="{BB962C8B-B14F-4D97-AF65-F5344CB8AC3E}">
        <p14:creationId xmlns:p14="http://schemas.microsoft.com/office/powerpoint/2010/main" val="8019110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940908" y="6356350"/>
            <a:ext cx="156519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584B8-9204-A447-BB8B-E0D014DDD140}" type="datetimeFigureOut">
              <a:rPr lang="en-US" smtClean="0"/>
              <a:t>10/24/17</a:t>
            </a:fld>
            <a:endParaRPr lang="en-US"/>
          </a:p>
        </p:txBody>
      </p:sp>
      <p:sp>
        <p:nvSpPr>
          <p:cNvPr id="5" name="Footer Placeholder 4"/>
          <p:cNvSpPr>
            <a:spLocks noGrp="1"/>
          </p:cNvSpPr>
          <p:nvPr>
            <p:ph type="ftr" sz="quarter" idx="3"/>
          </p:nvPr>
        </p:nvSpPr>
        <p:spPr>
          <a:xfrm>
            <a:off x="4804719"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218140" y="6356350"/>
            <a:ext cx="21356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33B16-CA1B-9446-9191-EBEC9CF8502B}" type="slidenum">
              <a:rPr lang="en-US" smtClean="0"/>
              <a:t>‹#›</a:t>
            </a:fld>
            <a:endParaRPr lang="en-US"/>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43605"/>
            <a:ext cx="10515600" cy="132556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492893"/>
            <a:ext cx="10515600" cy="34877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70932" y="6158641"/>
            <a:ext cx="1917360" cy="365125"/>
          </a:xfrm>
          <a:prstGeom prst="rect">
            <a:avLst/>
          </a:prstGeom>
        </p:spPr>
        <p:txBody>
          <a:bodyPr vert="horz" lIns="91440" tIns="45720" rIns="91440" bIns="45720" rtlCol="0" anchor="ctr"/>
          <a:lstStyle>
            <a:lvl1pPr algn="l">
              <a:defRPr sz="1200" b="1" i="0">
                <a:solidFill>
                  <a:schemeClr val="bg1"/>
                </a:solidFill>
                <a:latin typeface="Helvetica" charset="0"/>
                <a:ea typeface="Helvetica" charset="0"/>
                <a:cs typeface="Helvetica" charset="0"/>
              </a:defRPr>
            </a:lvl1pPr>
          </a:lstStyle>
          <a:p>
            <a:fld id="{78D9B348-A689-F44D-AB4B-FB5DA897DFBF}" type="datetimeFigureOut">
              <a:rPr lang="en-US" smtClean="0"/>
              <a:pPr/>
              <a:t>10/24/17</a:t>
            </a:fld>
            <a:endParaRPr lang="en-US" dirty="0"/>
          </a:p>
        </p:txBody>
      </p:sp>
      <p:sp>
        <p:nvSpPr>
          <p:cNvPr id="5" name="Footer Placeholder 4"/>
          <p:cNvSpPr>
            <a:spLocks noGrp="1"/>
          </p:cNvSpPr>
          <p:nvPr>
            <p:ph type="ftr" sz="quarter" idx="3"/>
          </p:nvPr>
        </p:nvSpPr>
        <p:spPr>
          <a:xfrm>
            <a:off x="3371332" y="6158641"/>
            <a:ext cx="4114800" cy="365125"/>
          </a:xfrm>
          <a:prstGeom prst="rect">
            <a:avLst/>
          </a:prstGeom>
        </p:spPr>
        <p:txBody>
          <a:bodyPr vert="horz" lIns="91440" tIns="45720" rIns="91440" bIns="45720" rtlCol="0" anchor="ctr"/>
          <a:lstStyle>
            <a:lvl1pPr algn="ctr">
              <a:defRPr sz="1200" b="1" i="0">
                <a:solidFill>
                  <a:schemeClr val="bg1"/>
                </a:solidFill>
                <a:latin typeface="Helvetica" charset="0"/>
                <a:ea typeface="Helvetica" charset="0"/>
                <a:cs typeface="Helvetica" charset="0"/>
              </a:defRPr>
            </a:lvl1pPr>
          </a:lstStyle>
          <a:p>
            <a:endParaRPr lang="en-US" dirty="0"/>
          </a:p>
        </p:txBody>
      </p:sp>
      <p:sp>
        <p:nvSpPr>
          <p:cNvPr id="6" name="Slide Number Placeholder 5"/>
          <p:cNvSpPr>
            <a:spLocks noGrp="1"/>
          </p:cNvSpPr>
          <p:nvPr>
            <p:ph type="sldNum" sz="quarter" idx="4"/>
          </p:nvPr>
        </p:nvSpPr>
        <p:spPr>
          <a:xfrm>
            <a:off x="7943332" y="6158641"/>
            <a:ext cx="2238636" cy="365125"/>
          </a:xfrm>
          <a:prstGeom prst="rect">
            <a:avLst/>
          </a:prstGeom>
        </p:spPr>
        <p:txBody>
          <a:bodyPr vert="horz" lIns="91440" tIns="45720" rIns="91440" bIns="45720" rtlCol="0" anchor="ctr"/>
          <a:lstStyle>
            <a:lvl1pPr algn="r">
              <a:defRPr sz="1200">
                <a:solidFill>
                  <a:schemeClr val="bg1"/>
                </a:solidFill>
              </a:defRPr>
            </a:lvl1pPr>
          </a:lstStyle>
          <a:p>
            <a:fld id="{39D8E3D5-4B51-2E41-B0F0-38F63FDC550D}" type="slidenum">
              <a:rPr lang="en-US" smtClean="0"/>
              <a:pPr/>
              <a:t>‹#›</a:t>
            </a:fld>
            <a:endParaRPr lang="en-US" dirty="0"/>
          </a:p>
        </p:txBody>
      </p:sp>
    </p:spTree>
    <p:extLst>
      <p:ext uri="{BB962C8B-B14F-4D97-AF65-F5344CB8AC3E}">
        <p14:creationId xmlns:p14="http://schemas.microsoft.com/office/powerpoint/2010/main" val="17545581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81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715315"/>
            <a:ext cx="10515600" cy="33271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charset="0"/>
                <a:ea typeface="Helvetica" charset="0"/>
                <a:cs typeface="Helvetica" charset="0"/>
              </a:defRPr>
            </a:lvl1pPr>
          </a:lstStyle>
          <a:p>
            <a:fld id="{0B2024A3-92BF-DE41-BEA0-E45D06433E5D}" type="datetimeFigureOut">
              <a:rPr lang="en-US" smtClean="0"/>
              <a:pPr/>
              <a:t>10/24/17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charset="0"/>
                <a:ea typeface="Helvetica" charset="0"/>
                <a:cs typeface="Helvetica" charset="0"/>
              </a:defRPr>
            </a:lvl1pPr>
          </a:lstStyle>
          <a:p>
            <a:endParaRPr lang="en-US" dirty="0"/>
          </a:p>
        </p:txBody>
      </p:sp>
      <p:sp>
        <p:nvSpPr>
          <p:cNvPr id="6" name="Slide Number Placeholder 5"/>
          <p:cNvSpPr>
            <a:spLocks noGrp="1"/>
          </p:cNvSpPr>
          <p:nvPr>
            <p:ph type="sldNum" sz="quarter" idx="4"/>
          </p:nvPr>
        </p:nvSpPr>
        <p:spPr>
          <a:xfrm>
            <a:off x="8610600" y="6356350"/>
            <a:ext cx="1991497" cy="365125"/>
          </a:xfrm>
          <a:prstGeom prst="rect">
            <a:avLst/>
          </a:prstGeom>
        </p:spPr>
        <p:txBody>
          <a:bodyPr vert="horz" lIns="91440" tIns="45720" rIns="91440" bIns="45720" rtlCol="0" anchor="ctr"/>
          <a:lstStyle>
            <a:lvl1pPr algn="r">
              <a:defRPr sz="1200" b="0" i="0">
                <a:solidFill>
                  <a:schemeClr val="tx1">
                    <a:tint val="75000"/>
                  </a:schemeClr>
                </a:solidFill>
                <a:latin typeface="Helvetica" charset="0"/>
                <a:ea typeface="Helvetica" charset="0"/>
                <a:cs typeface="Helvetica" charset="0"/>
              </a:defRPr>
            </a:lvl1pPr>
          </a:lstStyle>
          <a:p>
            <a:fld id="{C1A0C11C-0DEE-B640-86FA-EBC381357100}" type="slidenum">
              <a:rPr lang="en-US" smtClean="0"/>
              <a:pPr/>
              <a:t>‹#›</a:t>
            </a:fld>
            <a:endParaRPr lang="en-US" dirty="0"/>
          </a:p>
        </p:txBody>
      </p:sp>
    </p:spTree>
    <p:extLst>
      <p:ext uri="{BB962C8B-B14F-4D97-AF65-F5344CB8AC3E}">
        <p14:creationId xmlns:p14="http://schemas.microsoft.com/office/powerpoint/2010/main" val="9035970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png"/><Relationship Id="rId3"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596900"/>
            <a:ext cx="7454900" cy="7454900"/>
          </a:xfrm>
          <a:prstGeom prst="rect">
            <a:avLst/>
          </a:prstGeom>
        </p:spPr>
      </p:pic>
      <p:sp>
        <p:nvSpPr>
          <p:cNvPr id="5" name="Rectangle 4"/>
          <p:cNvSpPr/>
          <p:nvPr/>
        </p:nvSpPr>
        <p:spPr>
          <a:xfrm>
            <a:off x="2205673" y="2438400"/>
            <a:ext cx="7920353" cy="1200329"/>
          </a:xfrm>
          <a:prstGeom prst="rect">
            <a:avLst/>
          </a:prstGeom>
        </p:spPr>
        <p:txBody>
          <a:bodyPr wrap="square">
            <a:spAutoFit/>
          </a:bodyPr>
          <a:lstStyle/>
          <a:p>
            <a:pPr algn="ctr"/>
            <a:r>
              <a:rPr lang="en-US" sz="7200" b="1" dirty="0" smtClean="0">
                <a:solidFill>
                  <a:srgbClr val="FF0000"/>
                </a:solidFill>
                <a:latin typeface="Stencil" charset="0"/>
                <a:ea typeface="Stencil" charset="0"/>
                <a:cs typeface="Stencil" charset="0"/>
              </a:rPr>
              <a:t>IT</a:t>
            </a:r>
            <a:r>
              <a:rPr lang="en-US" sz="7200" b="1" dirty="0" smtClean="0">
                <a:solidFill>
                  <a:srgbClr val="000000"/>
                </a:solidFill>
                <a:latin typeface="Stencil" charset="0"/>
                <a:ea typeface="Stencil" charset="0"/>
                <a:cs typeface="Stencil" charset="0"/>
              </a:rPr>
              <a:t> </a:t>
            </a:r>
            <a:r>
              <a:rPr lang="en-US" sz="7200" b="1" dirty="0">
                <a:solidFill>
                  <a:srgbClr val="000000"/>
                </a:solidFill>
                <a:latin typeface="Stencil" charset="0"/>
                <a:ea typeface="Stencil" charset="0"/>
                <a:cs typeface="Stencil" charset="0"/>
              </a:rPr>
              <a:t>Double Agent </a:t>
            </a:r>
            <a:endParaRPr lang="en-US" sz="7200" dirty="0">
              <a:latin typeface="Stencil" charset="0"/>
              <a:ea typeface="Stencil" charset="0"/>
              <a:cs typeface="Stencil" charset="0"/>
            </a:endParaRPr>
          </a:p>
        </p:txBody>
      </p:sp>
    </p:spTree>
    <p:extLst>
      <p:ext uri="{BB962C8B-B14F-4D97-AF65-F5344CB8AC3E}">
        <p14:creationId xmlns:p14="http://schemas.microsoft.com/office/powerpoint/2010/main" val="3799619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6688" y="495300"/>
            <a:ext cx="8053294"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6526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400050"/>
            <a:ext cx="10515600" cy="5391150"/>
          </a:xfrm>
        </p:spPr>
        <p:txBody>
          <a:bodyPr>
            <a:normAutofit/>
          </a:bodyPr>
          <a:lstStyle/>
          <a:p>
            <a:pPr algn="ctr"/>
            <a:r>
              <a:rPr lang="en-US" sz="5400" i="1" dirty="0" smtClean="0"/>
              <a:t>“</a:t>
            </a:r>
            <a:r>
              <a:rPr lang="en-US" sz="5400" i="1" dirty="0"/>
              <a:t>In preparing for battle, I have always found that plans are useless but planning is indispensable</a:t>
            </a:r>
            <a:r>
              <a:rPr lang="en-US" sz="5400" i="1" dirty="0" smtClean="0"/>
              <a:t>.”</a:t>
            </a:r>
            <a:br>
              <a:rPr lang="en-US" sz="5400" i="1" dirty="0" smtClean="0"/>
            </a:br>
            <a:r>
              <a:rPr lang="en-US" sz="5400" i="1" dirty="0" smtClean="0"/>
              <a:t/>
            </a:r>
            <a:br>
              <a:rPr lang="en-US" sz="5400" i="1" dirty="0" smtClean="0"/>
            </a:br>
            <a:r>
              <a:rPr lang="en-US" sz="5400" i="1" dirty="0" smtClean="0"/>
              <a:t>-</a:t>
            </a:r>
            <a:r>
              <a:rPr lang="en-US" sz="5400" dirty="0"/>
              <a:t>Dwight </a:t>
            </a:r>
            <a:r>
              <a:rPr lang="en-US" sz="5400" dirty="0" smtClean="0"/>
              <a:t>Eisenhower</a:t>
            </a:r>
            <a:r>
              <a:rPr lang="en-US" sz="5400" dirty="0"/>
              <a:t/>
            </a:r>
            <a:br>
              <a:rPr lang="en-US" sz="5400" dirty="0"/>
            </a:br>
            <a:endParaRPr lang="en-US" sz="5400" dirty="0"/>
          </a:p>
        </p:txBody>
      </p:sp>
    </p:spTree>
    <p:extLst>
      <p:ext uri="{BB962C8B-B14F-4D97-AF65-F5344CB8AC3E}">
        <p14:creationId xmlns:p14="http://schemas.microsoft.com/office/powerpoint/2010/main" val="389707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566863"/>
            <a:ext cx="9144000" cy="2387600"/>
          </a:xfrm>
        </p:spPr>
        <p:txBody>
          <a:bodyPr/>
          <a:lstStyle/>
          <a:p>
            <a:r>
              <a:rPr lang="en-US" dirty="0" smtClean="0"/>
              <a:t>Emotional Decryption: The Secret of Empathy</a:t>
            </a:r>
            <a:endParaRPr lang="en-US" dirty="0"/>
          </a:p>
        </p:txBody>
      </p:sp>
    </p:spTree>
    <p:extLst>
      <p:ext uri="{BB962C8B-B14F-4D97-AF65-F5344CB8AC3E}">
        <p14:creationId xmlns:p14="http://schemas.microsoft.com/office/powerpoint/2010/main" val="2742556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mpathy phot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2203" y="1609725"/>
            <a:ext cx="7593310" cy="3893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250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485900"/>
            <a:ext cx="10515600" cy="3724275"/>
          </a:xfrm>
        </p:spPr>
        <p:txBody>
          <a:bodyPr>
            <a:normAutofit fontScale="90000"/>
          </a:bodyPr>
          <a:lstStyle/>
          <a:p>
            <a:pPr algn="ctr"/>
            <a:r>
              <a:rPr lang="en-US" dirty="0"/>
              <a:t/>
            </a:r>
            <a:br>
              <a:rPr lang="en-US" dirty="0"/>
            </a:br>
            <a:r>
              <a:rPr lang="en-US" i="1" dirty="0"/>
              <a:t>“In a world full of people who couldn’t care less, be someone who couldn’t care more.”</a:t>
            </a:r>
            <a:r>
              <a:rPr lang="en-US" dirty="0"/>
              <a:t/>
            </a:r>
            <a:br>
              <a:rPr lang="en-US" dirty="0"/>
            </a:br>
            <a:r>
              <a:rPr lang="en-US" dirty="0"/>
              <a:t>-Kelly Corrigan</a:t>
            </a:r>
            <a:br>
              <a:rPr lang="en-US" dirty="0"/>
            </a:br>
            <a:endParaRPr lang="en-US" dirty="0"/>
          </a:p>
        </p:txBody>
      </p:sp>
    </p:spTree>
    <p:extLst>
      <p:ext uri="{BB962C8B-B14F-4D97-AF65-F5344CB8AC3E}">
        <p14:creationId xmlns:p14="http://schemas.microsoft.com/office/powerpoint/2010/main" val="3566581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74800" y="1884363"/>
            <a:ext cx="9144000" cy="2387600"/>
          </a:xfrm>
        </p:spPr>
        <p:txBody>
          <a:bodyPr>
            <a:normAutofit/>
          </a:bodyPr>
          <a:lstStyle/>
          <a:p>
            <a:r>
              <a:rPr lang="en-US" dirty="0"/>
              <a:t>Conflict Resolution: </a:t>
            </a:r>
            <a:r>
              <a:rPr lang="en-US" dirty="0" smtClean="0"/>
              <a:t/>
            </a:r>
            <a:br>
              <a:rPr lang="en-US" dirty="0" smtClean="0"/>
            </a:br>
            <a:r>
              <a:rPr lang="en-US" sz="4400" dirty="0" smtClean="0"/>
              <a:t>What </a:t>
            </a:r>
            <a:r>
              <a:rPr lang="en-US" sz="4400" dirty="0"/>
              <a:t>to do when your mission is compromised</a:t>
            </a:r>
          </a:p>
        </p:txBody>
      </p:sp>
    </p:spTree>
    <p:extLst>
      <p:ext uri="{BB962C8B-B14F-4D97-AF65-F5344CB8AC3E}">
        <p14:creationId xmlns:p14="http://schemas.microsoft.com/office/powerpoint/2010/main" val="1772017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30261">
            <a:off x="2940100" y="-280269"/>
            <a:ext cx="5967602" cy="7322210"/>
          </a:xfrm>
          <a:prstGeom prst="rect">
            <a:avLst/>
          </a:prstGeom>
        </p:spPr>
      </p:pic>
    </p:spTree>
    <p:extLst>
      <p:ext uri="{BB962C8B-B14F-4D97-AF65-F5344CB8AC3E}">
        <p14:creationId xmlns:p14="http://schemas.microsoft.com/office/powerpoint/2010/main" val="989023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1447800"/>
            <a:ext cx="10515600" cy="3724275"/>
          </a:xfrm>
        </p:spPr>
        <p:txBody>
          <a:bodyPr>
            <a:noAutofit/>
          </a:bodyPr>
          <a:lstStyle/>
          <a:p>
            <a:pPr algn="ctr"/>
            <a:r>
              <a:rPr lang="en-US" sz="4400" dirty="0"/>
              <a:t/>
            </a:r>
            <a:br>
              <a:rPr lang="en-US" sz="4400" dirty="0"/>
            </a:br>
            <a:r>
              <a:rPr lang="en-US" sz="4400" i="1" dirty="0"/>
              <a:t>“The ultimate measure of a man is not where he stands in moments of comfort and convenience, but where he stands at times of challenge and controversy</a:t>
            </a:r>
            <a:r>
              <a:rPr lang="en-US" sz="4400" dirty="0"/>
              <a:t>.” </a:t>
            </a:r>
            <a:r>
              <a:rPr lang="en-US" sz="4400" dirty="0" smtClean="0"/>
              <a:t/>
            </a:r>
            <a:br>
              <a:rPr lang="en-US" sz="4400" dirty="0" smtClean="0"/>
            </a:br>
            <a:r>
              <a:rPr lang="en-US" sz="4400" dirty="0" smtClean="0"/>
              <a:t/>
            </a:r>
            <a:br>
              <a:rPr lang="en-US" sz="4400" dirty="0" smtClean="0"/>
            </a:br>
            <a:r>
              <a:rPr lang="en-US" sz="4400" dirty="0"/>
              <a:t>-</a:t>
            </a:r>
            <a:r>
              <a:rPr lang="en-US" sz="4400" dirty="0" smtClean="0"/>
              <a:t>Martin </a:t>
            </a:r>
            <a:r>
              <a:rPr lang="en-US" sz="4400" dirty="0"/>
              <a:t>Luther King, Jr</a:t>
            </a:r>
            <a:r>
              <a:rPr lang="en-US" sz="4400" dirty="0" smtClean="0"/>
              <a:t>.</a:t>
            </a:r>
            <a:endParaRPr lang="en-US" sz="4400" dirty="0"/>
          </a:p>
        </p:txBody>
      </p:sp>
    </p:spTree>
    <p:extLst>
      <p:ext uri="{BB962C8B-B14F-4D97-AF65-F5344CB8AC3E}">
        <p14:creationId xmlns:p14="http://schemas.microsoft.com/office/powerpoint/2010/main" val="993763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58963"/>
            <a:ext cx="9144000" cy="2387600"/>
          </a:xfrm>
        </p:spPr>
        <p:txBody>
          <a:bodyPr>
            <a:normAutofit/>
          </a:bodyPr>
          <a:lstStyle/>
          <a:p>
            <a:r>
              <a:rPr lang="en-US" dirty="0" smtClean="0"/>
              <a:t>Situational Awareness: </a:t>
            </a:r>
            <a:br>
              <a:rPr lang="en-US" dirty="0" smtClean="0"/>
            </a:br>
            <a:r>
              <a:rPr lang="en-US" sz="4900" dirty="0" smtClean="0"/>
              <a:t>Using Intel to Your Advantage</a:t>
            </a:r>
            <a:endParaRPr lang="en-US" sz="4900" dirty="0"/>
          </a:p>
        </p:txBody>
      </p:sp>
    </p:spTree>
    <p:extLst>
      <p:ext uri="{BB962C8B-B14F-4D97-AF65-F5344CB8AC3E}">
        <p14:creationId xmlns:p14="http://schemas.microsoft.com/office/powerpoint/2010/main" val="811684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ituational awarene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52850" y="1022565"/>
            <a:ext cx="4002300" cy="509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182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41258" y="1130300"/>
            <a:ext cx="2625987"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4"/>
          <a:srcRect l="3813" r="9000"/>
          <a:stretch/>
        </p:blipFill>
        <p:spPr>
          <a:xfrm>
            <a:off x="6781800" y="1130300"/>
            <a:ext cx="28321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446479" y="4876800"/>
            <a:ext cx="2215543" cy="523220"/>
          </a:xfrm>
          <a:prstGeom prst="rect">
            <a:avLst/>
          </a:prstGeom>
          <a:noFill/>
        </p:spPr>
        <p:txBody>
          <a:bodyPr wrap="none" rtlCol="0">
            <a:spAutoFit/>
          </a:bodyPr>
          <a:lstStyle/>
          <a:p>
            <a:r>
              <a:rPr lang="en-US" sz="2800" dirty="0" smtClean="0"/>
              <a:t>Kristin Steiner</a:t>
            </a:r>
            <a:endParaRPr lang="en-US" sz="2800" dirty="0"/>
          </a:p>
        </p:txBody>
      </p:sp>
      <p:sp>
        <p:nvSpPr>
          <p:cNvPr id="7" name="TextBox 6"/>
          <p:cNvSpPr txBox="1"/>
          <p:nvPr/>
        </p:nvSpPr>
        <p:spPr>
          <a:xfrm>
            <a:off x="7285179" y="4876800"/>
            <a:ext cx="1964064" cy="523220"/>
          </a:xfrm>
          <a:prstGeom prst="rect">
            <a:avLst/>
          </a:prstGeom>
          <a:noFill/>
        </p:spPr>
        <p:txBody>
          <a:bodyPr wrap="none" rtlCol="0">
            <a:spAutoFit/>
          </a:bodyPr>
          <a:lstStyle/>
          <a:p>
            <a:r>
              <a:rPr lang="en-US" sz="2800" dirty="0" smtClean="0"/>
              <a:t>Tara Hughes</a:t>
            </a:r>
            <a:endParaRPr lang="en-US" sz="2800" dirty="0"/>
          </a:p>
        </p:txBody>
      </p:sp>
    </p:spTree>
    <p:extLst>
      <p:ext uri="{BB962C8B-B14F-4D97-AF65-F5344CB8AC3E}">
        <p14:creationId xmlns:p14="http://schemas.microsoft.com/office/powerpoint/2010/main" val="812359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066800"/>
            <a:ext cx="10515600" cy="4038600"/>
          </a:xfrm>
        </p:spPr>
        <p:txBody>
          <a:bodyPr>
            <a:normAutofit/>
          </a:bodyPr>
          <a:lstStyle/>
          <a:p>
            <a:pPr algn="ctr"/>
            <a:r>
              <a:rPr lang="en-US" sz="4400" i="1" dirty="0" smtClean="0">
                <a:latin typeface="+mj-lt"/>
              </a:rPr>
              <a:t>“Awareness is a key ingredient in success. If you have it, teach it.  If you lack it, seek it.” </a:t>
            </a:r>
            <a:r>
              <a:rPr lang="en-US" sz="4400" dirty="0" smtClean="0">
                <a:latin typeface="+mj-lt"/>
              </a:rPr>
              <a:t/>
            </a:r>
            <a:br>
              <a:rPr lang="en-US" sz="4400" dirty="0" smtClean="0">
                <a:latin typeface="+mj-lt"/>
              </a:rPr>
            </a:br>
            <a:r>
              <a:rPr lang="en-US" sz="4400" dirty="0">
                <a:latin typeface="+mj-lt"/>
              </a:rPr>
              <a:t/>
            </a:r>
            <a:br>
              <a:rPr lang="en-US" sz="4400" dirty="0">
                <a:latin typeface="+mj-lt"/>
              </a:rPr>
            </a:br>
            <a:endParaRPr lang="en-US" sz="4400" dirty="0">
              <a:latin typeface="+mj-lt"/>
            </a:endParaRPr>
          </a:p>
        </p:txBody>
      </p:sp>
    </p:spTree>
    <p:extLst>
      <p:ext uri="{BB962C8B-B14F-4D97-AF65-F5344CB8AC3E}">
        <p14:creationId xmlns:p14="http://schemas.microsoft.com/office/powerpoint/2010/main" val="1673377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8170"/>
                    </a14:imgEffect>
                    <a14:imgEffect>
                      <a14:brightnessContrast bright="18000"/>
                    </a14:imgEffect>
                  </a14:imgLayer>
                </a14:imgProps>
              </a:ext>
              <a:ext uri="{28A0092B-C50C-407E-A947-70E740481C1C}">
                <a14:useLocalDpi xmlns:a14="http://schemas.microsoft.com/office/drawing/2010/main" val="0"/>
              </a:ext>
            </a:extLst>
          </a:blip>
          <a:stretch>
            <a:fillRect/>
          </a:stretch>
        </p:blipFill>
        <p:spPr>
          <a:xfrm>
            <a:off x="2133601" y="1100137"/>
            <a:ext cx="7346950" cy="5510213"/>
          </a:xfrm>
          <a:prstGeom prst="rect">
            <a:avLst/>
          </a:prstGeom>
        </p:spPr>
      </p:pic>
    </p:spTree>
    <p:extLst>
      <p:ext uri="{BB962C8B-B14F-4D97-AF65-F5344CB8AC3E}">
        <p14:creationId xmlns:p14="http://schemas.microsoft.com/office/powerpoint/2010/main" val="3110704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Tactical </a:t>
            </a:r>
            <a:r>
              <a:rPr lang="en-US" dirty="0"/>
              <a:t>Friendliness: Everyone is an Asset</a:t>
            </a:r>
          </a:p>
        </p:txBody>
      </p:sp>
      <p:sp>
        <p:nvSpPr>
          <p:cNvPr id="6" name="Subtitle 5"/>
          <p:cNvSpPr>
            <a:spLocks noGrp="1"/>
          </p:cNvSpPr>
          <p:nvPr>
            <p:ph type="subTitle" idx="1"/>
          </p:nvPr>
        </p:nvSpPr>
        <p:spPr>
          <a:xfrm>
            <a:off x="1524000" y="3602037"/>
            <a:ext cx="9144000" cy="2427287"/>
          </a:xfrm>
        </p:spPr>
        <p:txBody>
          <a:bodyPr>
            <a:normAutofit/>
          </a:bodyPr>
          <a:lstStyle/>
          <a:p>
            <a:endParaRPr lang="en-US" sz="3400" dirty="0" smtClean="0"/>
          </a:p>
          <a:p>
            <a:endParaRPr lang="en-US" dirty="0"/>
          </a:p>
        </p:txBody>
      </p:sp>
    </p:spTree>
    <p:extLst>
      <p:ext uri="{BB962C8B-B14F-4D97-AF65-F5344CB8AC3E}">
        <p14:creationId xmlns:p14="http://schemas.microsoft.com/office/powerpoint/2010/main" val="1777833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4126" r="699"/>
          <a:stretch/>
        </p:blipFill>
        <p:spPr>
          <a:xfrm>
            <a:off x="1790700" y="469900"/>
            <a:ext cx="7213600" cy="551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6213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400050"/>
            <a:ext cx="10515600" cy="5391150"/>
          </a:xfrm>
        </p:spPr>
        <p:txBody>
          <a:bodyPr>
            <a:normAutofit fontScale="90000"/>
          </a:bodyPr>
          <a:lstStyle/>
          <a:p>
            <a:pPr algn="ctr"/>
            <a:r>
              <a:rPr lang="en-US" sz="4900" dirty="0" smtClean="0"/>
              <a:t/>
            </a:r>
            <a:br>
              <a:rPr lang="en-US" sz="4900" dirty="0" smtClean="0"/>
            </a:br>
            <a:r>
              <a:rPr lang="en-US" sz="4900" dirty="0" smtClean="0"/>
              <a:t/>
            </a:r>
            <a:br>
              <a:rPr lang="en-US" sz="4900" dirty="0" smtClean="0"/>
            </a:br>
            <a:r>
              <a:rPr lang="en-US" sz="4900" dirty="0" smtClean="0"/>
              <a:t/>
            </a:r>
            <a:br>
              <a:rPr lang="en-US" sz="4900" dirty="0" smtClean="0"/>
            </a:br>
            <a:r>
              <a:rPr lang="en-US" sz="4800" i="1" dirty="0" smtClean="0"/>
              <a:t> “The very best way in all the world to overcome self-consciousness and shyness is to get interested in other people and to think of them and, almost miraculously, your timidity will pass. Do something for other people. Practice deeds of kindness, acts of friendliness, and you'll be surprised to see what happens.”</a:t>
            </a:r>
            <a:br>
              <a:rPr lang="en-US" sz="4800" i="1" dirty="0" smtClean="0"/>
            </a:br>
            <a:r>
              <a:rPr lang="en-US" sz="4800" i="1" dirty="0" smtClean="0"/>
              <a:t/>
            </a:r>
            <a:br>
              <a:rPr lang="en-US" sz="4800" i="1" dirty="0" smtClean="0"/>
            </a:br>
            <a:r>
              <a:rPr lang="en-US" sz="4800" i="1" dirty="0" smtClean="0"/>
              <a:t>-Dale Carnegie</a:t>
            </a:r>
            <a:endParaRPr lang="en-US" dirty="0"/>
          </a:p>
        </p:txBody>
      </p:sp>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Squad Tradecraft: Perfecting Your Teamwork</a:t>
            </a:r>
            <a:endParaRPr lang="en-US" dirty="0"/>
          </a:p>
        </p:txBody>
      </p:sp>
      <p:sp>
        <p:nvSpPr>
          <p:cNvPr id="6" name="Subtitle 5"/>
          <p:cNvSpPr>
            <a:spLocks noGrp="1"/>
          </p:cNvSpPr>
          <p:nvPr>
            <p:ph type="subTitle" idx="1"/>
          </p:nvPr>
        </p:nvSpPr>
        <p:spPr>
          <a:xfrm>
            <a:off x="1524000" y="3602037"/>
            <a:ext cx="9144000" cy="2427287"/>
          </a:xfrm>
        </p:spPr>
        <p:txBody>
          <a:bodyPr>
            <a:normAutofit/>
          </a:bodyPr>
          <a:lstStyle/>
          <a:p>
            <a:endParaRPr lang="en-US" sz="3400" dirty="0" smtClean="0"/>
          </a:p>
          <a:p>
            <a:endParaRPr lang="en-US" dirty="0"/>
          </a:p>
        </p:txBody>
      </p:sp>
    </p:spTree>
    <p:extLst>
      <p:ext uri="{BB962C8B-B14F-4D97-AF65-F5344CB8AC3E}">
        <p14:creationId xmlns:p14="http://schemas.microsoft.com/office/powerpoint/2010/main" val="659122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amwork photo mounta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9543" y="1219200"/>
            <a:ext cx="8038306"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920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806450"/>
            <a:ext cx="10515600" cy="5391150"/>
          </a:xfrm>
        </p:spPr>
        <p:txBody>
          <a:bodyPr>
            <a:noAutofit/>
          </a:bodyPr>
          <a:lstStyle/>
          <a:p>
            <a:pPr algn="ctr"/>
            <a:r>
              <a:rPr lang="en-US" sz="4300" dirty="0" smtClean="0"/>
              <a:t/>
            </a:r>
            <a:br>
              <a:rPr lang="en-US" sz="4300" dirty="0" smtClean="0"/>
            </a:br>
            <a:r>
              <a:rPr lang="en-US" sz="4300" dirty="0"/>
              <a:t/>
            </a:r>
            <a:br>
              <a:rPr lang="en-US" sz="4300" dirty="0"/>
            </a:br>
            <a:r>
              <a:rPr lang="en-US" sz="4300" dirty="0" smtClean="0"/>
              <a:t/>
            </a:r>
            <a:br>
              <a:rPr lang="en-US" sz="4300" dirty="0" smtClean="0"/>
            </a:br>
            <a:r>
              <a:rPr lang="en-US" sz="4300" i="1" dirty="0" smtClean="0"/>
              <a:t>"</a:t>
            </a:r>
            <a:r>
              <a:rPr lang="en-US" sz="4300" i="1" dirty="0"/>
              <a:t>Teamwork is the ability to work together toward a common vision, the ability to direct individual accomplishments toward organizational objectives.  It is the fuel that allows common people to attain uncommon results</a:t>
            </a:r>
            <a:r>
              <a:rPr lang="en-US" sz="4300" i="1" dirty="0" smtClean="0"/>
              <a:t>.“</a:t>
            </a:r>
            <a:br>
              <a:rPr lang="en-US" sz="4300" i="1" dirty="0" smtClean="0"/>
            </a:br>
            <a:r>
              <a:rPr lang="en-US" sz="4300" dirty="0"/>
              <a:t/>
            </a:r>
            <a:br>
              <a:rPr lang="en-US" sz="4300" dirty="0"/>
            </a:br>
            <a:r>
              <a:rPr lang="en-US" sz="4300" dirty="0"/>
              <a:t> </a:t>
            </a:r>
            <a:r>
              <a:rPr lang="en-US" sz="4300" dirty="0" smtClean="0"/>
              <a:t>- </a:t>
            </a:r>
            <a:r>
              <a:rPr lang="en-US" sz="4300" dirty="0"/>
              <a:t>Andrew Carnegie</a:t>
            </a:r>
            <a:br>
              <a:rPr lang="en-US" sz="4300" dirty="0"/>
            </a:br>
            <a:endParaRPr lang="en-US" sz="4300" dirty="0"/>
          </a:p>
        </p:txBody>
      </p:sp>
    </p:spTree>
    <p:extLst>
      <p:ext uri="{BB962C8B-B14F-4D97-AF65-F5344CB8AC3E}">
        <p14:creationId xmlns:p14="http://schemas.microsoft.com/office/powerpoint/2010/main" val="400557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46263"/>
            <a:ext cx="9144000" cy="2387600"/>
          </a:xfrm>
        </p:spPr>
        <p:txBody>
          <a:bodyPr>
            <a:normAutofit fontScale="90000"/>
          </a:bodyPr>
          <a:lstStyle/>
          <a:p>
            <a:r>
              <a:rPr lang="en-US" dirty="0"/>
              <a:t>Target Fluidity</a:t>
            </a:r>
            <a:r>
              <a:rPr lang="en-US" dirty="0" smtClean="0"/>
              <a:t>:</a:t>
            </a:r>
            <a:br>
              <a:rPr lang="en-US" dirty="0" smtClean="0"/>
            </a:br>
            <a:r>
              <a:rPr lang="en-US" dirty="0" smtClean="0"/>
              <a:t> </a:t>
            </a:r>
            <a:r>
              <a:rPr lang="en-US" dirty="0"/>
              <a:t>Adapting to </a:t>
            </a:r>
            <a:r>
              <a:rPr lang="en-US" dirty="0" smtClean="0"/>
              <a:t>Changing Circumstances</a:t>
            </a:r>
            <a:endParaRPr lang="en-US" dirty="0"/>
          </a:p>
        </p:txBody>
      </p:sp>
      <p:sp>
        <p:nvSpPr>
          <p:cNvPr id="6" name="Subtitle 5"/>
          <p:cNvSpPr>
            <a:spLocks noGrp="1"/>
          </p:cNvSpPr>
          <p:nvPr>
            <p:ph type="subTitle" idx="1"/>
          </p:nvPr>
        </p:nvSpPr>
        <p:spPr>
          <a:xfrm>
            <a:off x="1524000" y="3602037"/>
            <a:ext cx="9144000" cy="2427287"/>
          </a:xfrm>
        </p:spPr>
        <p:txBody>
          <a:bodyPr>
            <a:normAutofit/>
          </a:bodyPr>
          <a:lstStyle/>
          <a:p>
            <a:endParaRPr lang="en-US" sz="3400" dirty="0" smtClean="0"/>
          </a:p>
          <a:p>
            <a:endParaRPr lang="en-US" dirty="0"/>
          </a:p>
        </p:txBody>
      </p:sp>
    </p:spTree>
    <p:extLst>
      <p:ext uri="{BB962C8B-B14F-4D97-AF65-F5344CB8AC3E}">
        <p14:creationId xmlns:p14="http://schemas.microsoft.com/office/powerpoint/2010/main" val="1564184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men_Advance_IT_(Women in IT track).potx [Read-Only]" id="{F53C066F-4AAC-4E23-B7E0-BDD6197EFC46}" vid="{56B65BC6-21A7-42CB-BAD3-0586E0043EDD}"/>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men_Advance_IT_(Women in IT track).potx [Read-Only]" id="{F53C066F-4AAC-4E23-B7E0-BDD6197EFC46}" vid="{F1066C64-B81A-40D4-9D22-C51546BDA97C}"/>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men_Advance_IT_(Women in IT track).potx [Read-Only]" id="{F53C066F-4AAC-4E23-B7E0-BDD6197EFC46}" vid="{547AFF50-AAC0-4098-9417-5EAA960FBA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DoubelAgent_WAITConf_KS</Template>
  <TotalTime>557</TotalTime>
  <Words>82</Words>
  <Application>Microsoft Macintosh PowerPoint</Application>
  <PresentationFormat>Widescreen</PresentationFormat>
  <Paragraphs>17</Paragraphs>
  <Slides>21</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Helvetica</vt:lpstr>
      <vt:lpstr>Stencil</vt:lpstr>
      <vt:lpstr>Custom Design</vt:lpstr>
      <vt:lpstr>1_Custom Design</vt:lpstr>
      <vt:lpstr>2_Custom Design</vt:lpstr>
      <vt:lpstr>PowerPoint Presentation</vt:lpstr>
      <vt:lpstr>PowerPoint Presentation</vt:lpstr>
      <vt:lpstr>Tactical Friendliness: Everyone is an Asset</vt:lpstr>
      <vt:lpstr>PowerPoint Presentation</vt:lpstr>
      <vt:lpstr>    “The very best way in all the world to overcome self-consciousness and shyness is to get interested in other people and to think of them and, almost miraculously, your timidity will pass. Do something for other people. Practice deeds of kindness, acts of friendliness, and you'll be surprised to see what happens.”  -Dale Carnegie</vt:lpstr>
      <vt:lpstr>Squad Tradecraft: Perfecting Your Teamwork</vt:lpstr>
      <vt:lpstr>PowerPoint Presentation</vt:lpstr>
      <vt:lpstr>   "Teamwork is the ability to work together toward a common vision, the ability to direct individual accomplishments toward organizational objectives.  It is the fuel that allows common people to attain uncommon results.“   - Andrew Carnegie </vt:lpstr>
      <vt:lpstr>Target Fluidity:  Adapting to Changing Circumstances</vt:lpstr>
      <vt:lpstr>PowerPoint Presentation</vt:lpstr>
      <vt:lpstr>“In preparing for battle, I have always found that plans are useless but planning is indispensable.”  -Dwight Eisenhower </vt:lpstr>
      <vt:lpstr>Emotional Decryption: The Secret of Empathy</vt:lpstr>
      <vt:lpstr>PowerPoint Presentation</vt:lpstr>
      <vt:lpstr> “In a world full of people who couldn’t care less, be someone who couldn’t care more.” -Kelly Corrigan </vt:lpstr>
      <vt:lpstr>Conflict Resolution:  What to do when your mission is compromised</vt:lpstr>
      <vt:lpstr>PowerPoint Presentation</vt:lpstr>
      <vt:lpstr> “The ultimate measure of a man is not where he stands in moments of comfort and convenience, but where he stands at times of challenge and controversy.”   -Martin Luther King, Jr.</vt:lpstr>
      <vt:lpstr>Situational Awareness:  Using Intel to Your Advantage</vt:lpstr>
      <vt:lpstr>PowerPoint Presentation</vt:lpstr>
      <vt:lpstr>“Awareness is a key ingredient in success. If you have it, teach it.  If you lack it, seek it.”   </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Steiner, Kristin</dc:creator>
  <cp:lastModifiedBy>Hughes, Tara</cp:lastModifiedBy>
  <cp:revision>15</cp:revision>
  <dcterms:created xsi:type="dcterms:W3CDTF">2017-10-17T02:59:13Z</dcterms:created>
  <dcterms:modified xsi:type="dcterms:W3CDTF">2017-10-24T23:48:14Z</dcterms:modified>
</cp:coreProperties>
</file>