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 id="2147483751" r:id="rId2"/>
  </p:sldMasterIdLst>
  <p:notesMasterIdLst>
    <p:notesMasterId r:id="rId23"/>
  </p:notesMasterIdLst>
  <p:handoutMasterIdLst>
    <p:handoutMasterId r:id="rId24"/>
  </p:handoutMasterIdLst>
  <p:sldIdLst>
    <p:sldId id="256" r:id="rId3"/>
    <p:sldId id="266" r:id="rId4"/>
    <p:sldId id="274" r:id="rId5"/>
    <p:sldId id="267" r:id="rId6"/>
    <p:sldId id="294" r:id="rId7"/>
    <p:sldId id="295" r:id="rId8"/>
    <p:sldId id="296" r:id="rId9"/>
    <p:sldId id="275" r:id="rId10"/>
    <p:sldId id="270" r:id="rId11"/>
    <p:sldId id="264" r:id="rId12"/>
    <p:sldId id="265" r:id="rId13"/>
    <p:sldId id="262" r:id="rId14"/>
    <p:sldId id="273" r:id="rId15"/>
    <p:sldId id="297" r:id="rId16"/>
    <p:sldId id="293" r:id="rId17"/>
    <p:sldId id="258" r:id="rId18"/>
    <p:sldId id="288" r:id="rId19"/>
    <p:sldId id="289" r:id="rId20"/>
    <p:sldId id="291" r:id="rId21"/>
    <p:sldId id="29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U u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36D6E"/>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4" autoAdjust="0"/>
    <p:restoredTop sz="94674" autoAdjust="0"/>
  </p:normalViewPr>
  <p:slideViewPr>
    <p:cSldViewPr snapToGrid="0" snapToObjects="1">
      <p:cViewPr varScale="1">
        <p:scale>
          <a:sx n="101" d="100"/>
          <a:sy n="101" d="100"/>
        </p:scale>
        <p:origin x="208" y="68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3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1.xml"/><Relationship Id="rId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97C06FB-C0CF-40D2-8022-1C9E65B6ACF4}"/>
    <pc:docChg chg="modSld">
      <pc:chgData name="" userId="" providerId="" clId="Web-{397C06FB-C0CF-40D2-8022-1C9E65B6ACF4}" dt="2018-10-02T01:31:35.112" v="191" actId="20577"/>
      <pc:docMkLst>
        <pc:docMk/>
      </pc:docMkLst>
      <pc:sldChg chg="modSp">
        <pc:chgData name="" userId="" providerId="" clId="Web-{397C06FB-C0CF-40D2-8022-1C9E65B6ACF4}" dt="2018-10-02T01:31:35.112" v="191" actId="20577"/>
        <pc:sldMkLst>
          <pc:docMk/>
          <pc:sldMk cId="2966047923" sldId="258"/>
        </pc:sldMkLst>
        <pc:spChg chg="mod">
          <ac:chgData name="" userId="" providerId="" clId="Web-{397C06FB-C0CF-40D2-8022-1C9E65B6ACF4}" dt="2018-10-02T01:25:17.641" v="123" actId="1076"/>
          <ac:spMkLst>
            <pc:docMk/>
            <pc:sldMk cId="2966047923" sldId="258"/>
            <ac:spMk id="2" creationId="{00000000-0000-0000-0000-000000000000}"/>
          </ac:spMkLst>
        </pc:spChg>
        <pc:spChg chg="mod">
          <ac:chgData name="" userId="" providerId="" clId="Web-{397C06FB-C0CF-40D2-8022-1C9E65B6ACF4}" dt="2018-10-02T01:31:35.112" v="191" actId="20577"/>
          <ac:spMkLst>
            <pc:docMk/>
            <pc:sldMk cId="2966047923" sldId="258"/>
            <ac:spMk id="3" creationId="{00000000-0000-0000-0000-000000000000}"/>
          </ac:spMkLst>
        </pc:spChg>
      </pc:sldChg>
      <pc:sldChg chg="modSp">
        <pc:chgData name="" userId="" providerId="" clId="Web-{397C06FB-C0CF-40D2-8022-1C9E65B6ACF4}" dt="2018-10-02T00:47:00.595" v="50" actId="20577"/>
        <pc:sldMkLst>
          <pc:docMk/>
          <pc:sldMk cId="3293156951" sldId="266"/>
        </pc:sldMkLst>
        <pc:spChg chg="mod">
          <ac:chgData name="" userId="" providerId="" clId="Web-{397C06FB-C0CF-40D2-8022-1C9E65B6ACF4}" dt="2018-10-02T00:47:00.595" v="50" actId="20577"/>
          <ac:spMkLst>
            <pc:docMk/>
            <pc:sldMk cId="3293156951" sldId="266"/>
            <ac:spMk id="2" creationId="{00000000-0000-0000-0000-000000000000}"/>
          </ac:spMkLst>
        </pc:spChg>
      </pc:sldChg>
    </pc:docChg>
  </pc:docChgLst>
  <pc:docChgLst>
    <pc:chgData clId="Web-{AB811AFA-3F21-499C-83CB-9E0E2737B843}"/>
    <pc:docChg chg="modSld">
      <pc:chgData name="" userId="" providerId="" clId="Web-{AB811AFA-3F21-499C-83CB-9E0E2737B843}" dt="2018-10-02T12:45:42.329" v="718" actId="1076"/>
      <pc:docMkLst>
        <pc:docMk/>
      </pc:docMkLst>
      <pc:sldChg chg="modSp">
        <pc:chgData name="" userId="" providerId="" clId="Web-{AB811AFA-3F21-499C-83CB-9E0E2737B843}" dt="2018-10-02T12:14:34.784" v="166" actId="20577"/>
        <pc:sldMkLst>
          <pc:docMk/>
          <pc:sldMk cId="2966047923" sldId="258"/>
        </pc:sldMkLst>
        <pc:spChg chg="mod">
          <ac:chgData name="" userId="" providerId="" clId="Web-{AB811AFA-3F21-499C-83CB-9E0E2737B843}" dt="2018-10-02T12:14:34.784" v="166" actId="20577"/>
          <ac:spMkLst>
            <pc:docMk/>
            <pc:sldMk cId="2966047923" sldId="258"/>
            <ac:spMk id="3" creationId="{00000000-0000-0000-0000-000000000000}"/>
          </ac:spMkLst>
        </pc:spChg>
      </pc:sldChg>
      <pc:sldChg chg="modSp">
        <pc:chgData name="" userId="" providerId="" clId="Web-{AB811AFA-3F21-499C-83CB-9E0E2737B843}" dt="2018-10-02T12:41:55.060" v="650" actId="20577"/>
        <pc:sldMkLst>
          <pc:docMk/>
          <pc:sldMk cId="131921549" sldId="261"/>
        </pc:sldMkLst>
        <pc:spChg chg="mod">
          <ac:chgData name="" userId="" providerId="" clId="Web-{AB811AFA-3F21-499C-83CB-9E0E2737B843}" dt="2018-10-02T12:41:55.060" v="650" actId="20577"/>
          <ac:spMkLst>
            <pc:docMk/>
            <pc:sldMk cId="131921549" sldId="261"/>
            <ac:spMk id="9" creationId="{00000000-0000-0000-0000-000000000000}"/>
          </ac:spMkLst>
        </pc:spChg>
        <pc:spChg chg="mod">
          <ac:chgData name="" userId="" providerId="" clId="Web-{AB811AFA-3F21-499C-83CB-9E0E2737B843}" dt="2018-10-02T12:41:54.779" v="645" actId="20577"/>
          <ac:spMkLst>
            <pc:docMk/>
            <pc:sldMk cId="131921549" sldId="261"/>
            <ac:spMk id="10" creationId="{00000000-0000-0000-0000-000000000000}"/>
          </ac:spMkLst>
        </pc:spChg>
      </pc:sldChg>
      <pc:sldChg chg="modSp">
        <pc:chgData name="" userId="" providerId="" clId="Web-{AB811AFA-3F21-499C-83CB-9E0E2737B843}" dt="2018-10-02T12:16:11.410" v="189" actId="20577"/>
        <pc:sldMkLst>
          <pc:docMk/>
          <pc:sldMk cId="2441050246" sldId="265"/>
        </pc:sldMkLst>
        <pc:spChg chg="mod">
          <ac:chgData name="" userId="" providerId="" clId="Web-{AB811AFA-3F21-499C-83CB-9E0E2737B843}" dt="2018-10-02T12:16:11.410" v="189" actId="20577"/>
          <ac:spMkLst>
            <pc:docMk/>
            <pc:sldMk cId="2441050246" sldId="265"/>
            <ac:spMk id="5" creationId="{00000000-0000-0000-0000-000000000000}"/>
          </ac:spMkLst>
        </pc:spChg>
      </pc:sldChg>
      <pc:sldChg chg="modSp">
        <pc:chgData name="" userId="" providerId="" clId="Web-{AB811AFA-3F21-499C-83CB-9E0E2737B843}" dt="2018-10-02T12:45:42.329" v="718" actId="1076"/>
        <pc:sldMkLst>
          <pc:docMk/>
          <pc:sldMk cId="680763570" sldId="267"/>
        </pc:sldMkLst>
        <pc:spChg chg="mod">
          <ac:chgData name="" userId="" providerId="" clId="Web-{AB811AFA-3F21-499C-83CB-9E0E2737B843}" dt="2018-10-02T12:45:42.329" v="718" actId="1076"/>
          <ac:spMkLst>
            <pc:docMk/>
            <pc:sldMk cId="680763570" sldId="267"/>
            <ac:spMk id="2" creationId="{00000000-0000-0000-0000-000000000000}"/>
          </ac:spMkLst>
        </pc:spChg>
      </pc:sldChg>
      <pc:sldChg chg="modSp">
        <pc:chgData name="" userId="" providerId="" clId="Web-{AB811AFA-3F21-499C-83CB-9E0E2737B843}" dt="2018-10-02T12:42:28.170" v="668" actId="14100"/>
        <pc:sldMkLst>
          <pc:docMk/>
          <pc:sldMk cId="2854175636" sldId="270"/>
        </pc:sldMkLst>
        <pc:spChg chg="mod">
          <ac:chgData name="" userId="" providerId="" clId="Web-{AB811AFA-3F21-499C-83CB-9E0E2737B843}" dt="2018-10-02T12:42:28.170" v="668" actId="14100"/>
          <ac:spMkLst>
            <pc:docMk/>
            <pc:sldMk cId="2854175636" sldId="270"/>
            <ac:spMk id="5" creationId="{00000000-0000-0000-0000-000000000000}"/>
          </ac:spMkLst>
        </pc:spChg>
      </pc:sldChg>
      <pc:sldChg chg="modSp">
        <pc:chgData name="" userId="" providerId="" clId="Web-{AB811AFA-3F21-499C-83CB-9E0E2737B843}" dt="2018-10-02T12:40:30.684" v="643" actId="20577"/>
        <pc:sldMkLst>
          <pc:docMk/>
          <pc:sldMk cId="584784230" sldId="288"/>
        </pc:sldMkLst>
        <pc:spChg chg="mod">
          <ac:chgData name="" userId="" providerId="" clId="Web-{AB811AFA-3F21-499C-83CB-9E0E2737B843}" dt="2018-10-02T12:40:30.684" v="643" actId="20577"/>
          <ac:spMkLst>
            <pc:docMk/>
            <pc:sldMk cId="584784230" sldId="288"/>
            <ac:spMk id="2" creationId="{00000000-0000-0000-0000-000000000000}"/>
          </ac:spMkLst>
        </pc:spChg>
      </pc:sldChg>
      <pc:sldChg chg="modSp">
        <pc:chgData name="" userId="" providerId="" clId="Web-{AB811AFA-3F21-499C-83CB-9E0E2737B843}" dt="2018-10-02T12:38:11.590" v="572" actId="14100"/>
        <pc:sldMkLst>
          <pc:docMk/>
          <pc:sldMk cId="279211224" sldId="289"/>
        </pc:sldMkLst>
        <pc:spChg chg="mod">
          <ac:chgData name="" userId="" providerId="" clId="Web-{AB811AFA-3F21-499C-83CB-9E0E2737B843}" dt="2018-10-02T12:38:11.590" v="572" actId="14100"/>
          <ac:spMkLst>
            <pc:docMk/>
            <pc:sldMk cId="279211224" sldId="289"/>
            <ac:spMk id="2" creationId="{00000000-0000-0000-0000-000000000000}"/>
          </ac:spMkLst>
        </pc:spChg>
      </pc:sldChg>
      <pc:sldChg chg="modSp">
        <pc:chgData name="" userId="" providerId="" clId="Web-{AB811AFA-3F21-499C-83CB-9E0E2737B843}" dt="2018-10-02T12:37:52.668" v="565" actId="20577"/>
        <pc:sldMkLst>
          <pc:docMk/>
          <pc:sldMk cId="709400962" sldId="291"/>
        </pc:sldMkLst>
        <pc:spChg chg="mod">
          <ac:chgData name="" userId="" providerId="" clId="Web-{AB811AFA-3F21-499C-83CB-9E0E2737B843}" dt="2018-10-02T12:37:52.668" v="565" actId="20577"/>
          <ac:spMkLst>
            <pc:docMk/>
            <pc:sldMk cId="709400962" sldId="291"/>
            <ac:spMk id="2" creationId="{00000000-0000-0000-0000-000000000000}"/>
          </ac:spMkLst>
        </pc:spChg>
      </pc:sldChg>
      <pc:sldChg chg="modSp">
        <pc:chgData name="" userId="" providerId="" clId="Web-{AB811AFA-3F21-499C-83CB-9E0E2737B843}" dt="2018-10-02T12:10:37.887" v="101" actId="20577"/>
        <pc:sldMkLst>
          <pc:docMk/>
          <pc:sldMk cId="4112766367" sldId="292"/>
        </pc:sldMkLst>
        <pc:spChg chg="mod">
          <ac:chgData name="" userId="" providerId="" clId="Web-{AB811AFA-3F21-499C-83CB-9E0E2737B843}" dt="2018-10-02T12:10:37.887" v="101" actId="20577"/>
          <ac:spMkLst>
            <pc:docMk/>
            <pc:sldMk cId="4112766367" sldId="292"/>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B6E0F-1DB3-5A43-B8F9-5E1E696749DF}" type="datetimeFigureOut">
              <a:t>10/2/18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1F9FE-B8FF-F345-B45D-636AC2B598BD}" type="slidenum">
              <a:t>‹#›</a:t>
            </a:fld>
            <a:endParaRPr lang="en-US"/>
          </a:p>
        </p:txBody>
      </p:sp>
    </p:spTree>
    <p:extLst>
      <p:ext uri="{BB962C8B-B14F-4D97-AF65-F5344CB8AC3E}">
        <p14:creationId xmlns:p14="http://schemas.microsoft.com/office/powerpoint/2010/main" val="190576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C211-ACBD-CB48-B939-364088D2CD6D}" type="datetimeFigureOut">
              <a:t>10/2/18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4D311-73F7-5D42-B843-E8305C73070F}" type="slidenum">
              <a:t>‹#›</a:t>
            </a:fld>
            <a:endParaRPr lang="en-US"/>
          </a:p>
        </p:txBody>
      </p:sp>
    </p:spTree>
    <p:extLst>
      <p:ext uri="{BB962C8B-B14F-4D97-AF65-F5344CB8AC3E}">
        <p14:creationId xmlns:p14="http://schemas.microsoft.com/office/powerpoint/2010/main" val="1194020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a:t>
            </a:fld>
            <a:endParaRPr lang="en-US"/>
          </a:p>
        </p:txBody>
      </p:sp>
    </p:spTree>
    <p:extLst>
      <p:ext uri="{BB962C8B-B14F-4D97-AF65-F5344CB8AC3E}">
        <p14:creationId xmlns:p14="http://schemas.microsoft.com/office/powerpoint/2010/main" val="258348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10</a:t>
            </a:fld>
            <a:endParaRPr lang="en-US"/>
          </a:p>
        </p:txBody>
      </p:sp>
    </p:spTree>
    <p:extLst>
      <p:ext uri="{BB962C8B-B14F-4D97-AF65-F5344CB8AC3E}">
        <p14:creationId xmlns:p14="http://schemas.microsoft.com/office/powerpoint/2010/main" val="2611136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for mentees</a:t>
            </a:r>
          </a:p>
          <a:p>
            <a:r>
              <a:rPr lang="en-US" dirty="0"/>
              <a:t>Targeted invite to mentors</a:t>
            </a:r>
            <a:endParaRPr lang="en-US" dirty="0">
              <a:cs typeface="Calibri"/>
            </a:endParaRPr>
          </a:p>
          <a:p>
            <a:r>
              <a:rPr lang="en-US" dirty="0"/>
              <a:t>Structure of program: what question mentors/a committee came out with a list of people who would be mentors</a:t>
            </a:r>
            <a:endParaRPr lang="en-US" dirty="0">
              <a:cs typeface="Calibri"/>
            </a:endParaRPr>
          </a:p>
          <a:p>
            <a:r>
              <a:rPr lang="en-US" dirty="0"/>
              <a:t>Kick off meeting</a:t>
            </a:r>
            <a:endParaRPr lang="en-US" dirty="0">
              <a:cs typeface="Calibri"/>
            </a:endParaRPr>
          </a:p>
          <a:p>
            <a:r>
              <a:rPr lang="en-US" dirty="0"/>
              <a:t>These were some of the things in the mentor packets</a:t>
            </a:r>
            <a:endParaRPr lang="en-US" dirty="0">
              <a:cs typeface="Calibri"/>
            </a:endParaRPr>
          </a:p>
          <a:p>
            <a:r>
              <a:rPr lang="en-US" dirty="0"/>
              <a:t>1-2 times a month for 6 months</a:t>
            </a:r>
            <a:endParaRPr lang="en-US" dirty="0">
              <a:cs typeface="Calibri"/>
            </a:endParaRPr>
          </a:p>
          <a:p>
            <a:r>
              <a:rPr lang="en-US" dirty="0"/>
              <a:t>(We meet offsite sometime) </a:t>
            </a:r>
            <a:endParaRPr lang="en-US" dirty="0">
              <a:cs typeface="Calibri"/>
            </a:endParaRPr>
          </a:p>
          <a:p>
            <a:r>
              <a:rPr lang="en-US" dirty="0"/>
              <a:t>5 things people love and 5 things for improvement</a:t>
            </a:r>
            <a:endParaRPr lang="en-US" dirty="0">
              <a:cs typeface="Calibri"/>
            </a:endParaRPr>
          </a:p>
        </p:txBody>
      </p:sp>
      <p:sp>
        <p:nvSpPr>
          <p:cNvPr id="4" name="Slide Number Placeholder 3"/>
          <p:cNvSpPr>
            <a:spLocks noGrp="1"/>
          </p:cNvSpPr>
          <p:nvPr>
            <p:ph type="sldNum" sz="quarter" idx="5"/>
          </p:nvPr>
        </p:nvSpPr>
        <p:spPr/>
        <p:txBody>
          <a:bodyPr/>
          <a:lstStyle/>
          <a:p>
            <a:fld id="{D904D311-73F7-5D42-B843-E8305C73070F}" type="slidenum">
              <a:rPr lang="en-US"/>
              <a:t>11</a:t>
            </a:fld>
            <a:endParaRPr lang="en-US"/>
          </a:p>
        </p:txBody>
      </p:sp>
    </p:spTree>
    <p:extLst>
      <p:ext uri="{BB962C8B-B14F-4D97-AF65-F5344CB8AC3E}">
        <p14:creationId xmlns:p14="http://schemas.microsoft.com/office/powerpoint/2010/main" val="1906613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12</a:t>
            </a:fld>
            <a:endParaRPr lang="en-US"/>
          </a:p>
        </p:txBody>
      </p:sp>
    </p:spTree>
    <p:extLst>
      <p:ext uri="{BB962C8B-B14F-4D97-AF65-F5344CB8AC3E}">
        <p14:creationId xmlns:p14="http://schemas.microsoft.com/office/powerpoint/2010/main" val="3576922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Explain where came from/original audience and how to adapt.  Emotional Support and Access to Opportunities (Walk through these)</a:t>
            </a:r>
          </a:p>
        </p:txBody>
      </p:sp>
      <p:sp>
        <p:nvSpPr>
          <p:cNvPr id="4" name="Slide Number Placeholder 3"/>
          <p:cNvSpPr>
            <a:spLocks noGrp="1"/>
          </p:cNvSpPr>
          <p:nvPr>
            <p:ph type="sldNum" sz="quarter" idx="5"/>
          </p:nvPr>
        </p:nvSpPr>
        <p:spPr/>
        <p:txBody>
          <a:bodyPr/>
          <a:lstStyle/>
          <a:p>
            <a:fld id="{D904D311-73F7-5D42-B843-E8305C73070F}" type="slidenum">
              <a:rPr lang="en-US"/>
              <a:t>13</a:t>
            </a:fld>
            <a:endParaRPr lang="en-US"/>
          </a:p>
        </p:txBody>
      </p:sp>
    </p:spTree>
    <p:extLst>
      <p:ext uri="{BB962C8B-B14F-4D97-AF65-F5344CB8AC3E}">
        <p14:creationId xmlns:p14="http://schemas.microsoft.com/office/powerpoint/2010/main" val="3937025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Were there any gaps that surprised you?</a:t>
            </a:r>
          </a:p>
          <a:p>
            <a:r>
              <a:rPr lang="en-US"/>
              <a:t>https://www.polleverywhere.com/multiple_choice_polls/E02TUjQTUrDT52K</a:t>
            </a:r>
          </a:p>
        </p:txBody>
      </p:sp>
      <p:sp>
        <p:nvSpPr>
          <p:cNvPr id="4" name="Slide Number Placeholder 3"/>
          <p:cNvSpPr>
            <a:spLocks noGrp="1"/>
          </p:cNvSpPr>
          <p:nvPr>
            <p:ph type="sldNum" sz="quarter" idx="5"/>
          </p:nvPr>
        </p:nvSpPr>
        <p:spPr/>
        <p:txBody>
          <a:bodyPr/>
          <a:lstStyle/>
          <a:p>
            <a:fld id="{D904D311-73F7-5D42-B843-E8305C73070F}" type="slidenum">
              <a:rPr lang="en-US" smtClean="0"/>
              <a:t>14</a:t>
            </a:fld>
            <a:endParaRPr lang="en-US"/>
          </a:p>
        </p:txBody>
      </p:sp>
    </p:spTree>
    <p:extLst>
      <p:ext uri="{BB962C8B-B14F-4D97-AF65-F5344CB8AC3E}">
        <p14:creationId xmlns:p14="http://schemas.microsoft.com/office/powerpoint/2010/main" val="668316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CIO for a major organization - Mentors should be your "board of directors"</a:t>
            </a:r>
          </a:p>
          <a:p>
            <a:r>
              <a:rPr lang="en-US" dirty="0">
                <a:cs typeface="Calibri"/>
              </a:rPr>
              <a:t>Don't try to find balance try to find integration</a:t>
            </a:r>
          </a:p>
          <a:p>
            <a:endParaRPr lang="en-US" dirty="0">
              <a:cs typeface="Calibri"/>
            </a:endParaRPr>
          </a:p>
        </p:txBody>
      </p:sp>
      <p:sp>
        <p:nvSpPr>
          <p:cNvPr id="4" name="Slide Number Placeholder 3"/>
          <p:cNvSpPr>
            <a:spLocks noGrp="1"/>
          </p:cNvSpPr>
          <p:nvPr>
            <p:ph type="sldNum" sz="quarter" idx="5"/>
          </p:nvPr>
        </p:nvSpPr>
        <p:spPr/>
        <p:txBody>
          <a:bodyPr/>
          <a:lstStyle/>
          <a:p>
            <a:fld id="{D904D311-73F7-5D42-B843-E8305C73070F}" type="slidenum">
              <a:rPr lang="en-US"/>
              <a:t>15</a:t>
            </a:fld>
            <a:endParaRPr lang="en-US"/>
          </a:p>
        </p:txBody>
      </p:sp>
    </p:spTree>
    <p:extLst>
      <p:ext uri="{BB962C8B-B14F-4D97-AF65-F5344CB8AC3E}">
        <p14:creationId xmlns:p14="http://schemas.microsoft.com/office/powerpoint/2010/main" val="1486703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16</a:t>
            </a:fld>
            <a:endParaRPr lang="en-US"/>
          </a:p>
        </p:txBody>
      </p:sp>
    </p:spTree>
    <p:extLst>
      <p:ext uri="{BB962C8B-B14F-4D97-AF65-F5344CB8AC3E}">
        <p14:creationId xmlns:p14="http://schemas.microsoft.com/office/powerpoint/2010/main" val="204324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17</a:t>
            </a:fld>
            <a:endParaRPr lang="en-US"/>
          </a:p>
        </p:txBody>
      </p:sp>
    </p:spTree>
    <p:extLst>
      <p:ext uri="{BB962C8B-B14F-4D97-AF65-F5344CB8AC3E}">
        <p14:creationId xmlns:p14="http://schemas.microsoft.com/office/powerpoint/2010/main" val="3670424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18</a:t>
            </a:fld>
            <a:endParaRPr lang="en-US"/>
          </a:p>
        </p:txBody>
      </p:sp>
    </p:spTree>
    <p:extLst>
      <p:ext uri="{BB962C8B-B14F-4D97-AF65-F5344CB8AC3E}">
        <p14:creationId xmlns:p14="http://schemas.microsoft.com/office/powerpoint/2010/main" val="1249456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19</a:t>
            </a:fld>
            <a:endParaRPr lang="en-US"/>
          </a:p>
        </p:txBody>
      </p:sp>
    </p:spTree>
    <p:extLst>
      <p:ext uri="{BB962C8B-B14F-4D97-AF65-F5344CB8AC3E}">
        <p14:creationId xmlns:p14="http://schemas.microsoft.com/office/powerpoint/2010/main" val="401894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2</a:t>
            </a:fld>
            <a:endParaRPr lang="en-US"/>
          </a:p>
        </p:txBody>
      </p:sp>
    </p:spTree>
    <p:extLst>
      <p:ext uri="{BB962C8B-B14F-4D97-AF65-F5344CB8AC3E}">
        <p14:creationId xmlns:p14="http://schemas.microsoft.com/office/powerpoint/2010/main" val="3763465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20</a:t>
            </a:fld>
            <a:endParaRPr lang="en-US"/>
          </a:p>
        </p:txBody>
      </p:sp>
    </p:spTree>
    <p:extLst>
      <p:ext uri="{BB962C8B-B14F-4D97-AF65-F5344CB8AC3E}">
        <p14:creationId xmlns:p14="http://schemas.microsoft.com/office/powerpoint/2010/main" val="263334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3</a:t>
            </a:fld>
            <a:endParaRPr lang="en-US"/>
          </a:p>
        </p:txBody>
      </p:sp>
    </p:spTree>
    <p:extLst>
      <p:ext uri="{BB962C8B-B14F-4D97-AF65-F5344CB8AC3E}">
        <p14:creationId xmlns:p14="http://schemas.microsoft.com/office/powerpoint/2010/main" val="77966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4</a:t>
            </a:fld>
            <a:endParaRPr lang="en-US"/>
          </a:p>
        </p:txBody>
      </p:sp>
    </p:spTree>
    <p:extLst>
      <p:ext uri="{BB962C8B-B14F-4D97-AF65-F5344CB8AC3E}">
        <p14:creationId xmlns:p14="http://schemas.microsoft.com/office/powerpoint/2010/main" val="3209653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Does your organization have a mentoring program?</a:t>
            </a:r>
          </a:p>
          <a:p>
            <a:r>
              <a:rPr lang="en-US"/>
              <a:t>https://www.polleverywhere.com/multiple_choice_polls/lMsgzTk7vhiYu84</a:t>
            </a:r>
          </a:p>
        </p:txBody>
      </p:sp>
      <p:sp>
        <p:nvSpPr>
          <p:cNvPr id="4" name="Slide Number Placeholder 3"/>
          <p:cNvSpPr>
            <a:spLocks noGrp="1"/>
          </p:cNvSpPr>
          <p:nvPr>
            <p:ph type="sldNum" sz="quarter" idx="5"/>
          </p:nvPr>
        </p:nvSpPr>
        <p:spPr/>
        <p:txBody>
          <a:bodyPr/>
          <a:lstStyle/>
          <a:p>
            <a:fld id="{D904D311-73F7-5D42-B843-E8305C73070F}" type="slidenum">
              <a:rPr lang="en-US" smtClean="0"/>
              <a:t>5</a:t>
            </a:fld>
            <a:endParaRPr lang="en-US"/>
          </a:p>
        </p:txBody>
      </p:sp>
    </p:spTree>
    <p:extLst>
      <p:ext uri="{BB962C8B-B14F-4D97-AF65-F5344CB8AC3E}">
        <p14:creationId xmlns:p14="http://schemas.microsoft.com/office/powerpoint/2010/main" val="3310051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Have you participated in a mentorship program before?</a:t>
            </a:r>
          </a:p>
          <a:p>
            <a:r>
              <a:rPr lang="en-US"/>
              <a:t>https://www.polleverywhere.com/multiple_choice_polls/577mC3SmoVBFghV</a:t>
            </a:r>
          </a:p>
        </p:txBody>
      </p:sp>
      <p:sp>
        <p:nvSpPr>
          <p:cNvPr id="4" name="Slide Number Placeholder 3"/>
          <p:cNvSpPr>
            <a:spLocks noGrp="1"/>
          </p:cNvSpPr>
          <p:nvPr>
            <p:ph type="sldNum" sz="quarter" idx="5"/>
          </p:nvPr>
        </p:nvSpPr>
        <p:spPr/>
        <p:txBody>
          <a:bodyPr/>
          <a:lstStyle/>
          <a:p>
            <a:fld id="{D904D311-73F7-5D42-B843-E8305C73070F}" type="slidenum">
              <a:rPr lang="en-US" smtClean="0"/>
              <a:t>6</a:t>
            </a:fld>
            <a:endParaRPr lang="en-US"/>
          </a:p>
        </p:txBody>
      </p:sp>
    </p:spTree>
    <p:extLst>
      <p:ext uri="{BB962C8B-B14F-4D97-AF65-F5344CB8AC3E}">
        <p14:creationId xmlns:p14="http://schemas.microsoft.com/office/powerpoint/2010/main" val="1744726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Why are you interested in a mentorship program?</a:t>
            </a:r>
          </a:p>
          <a:p>
            <a:r>
              <a:rPr lang="en-US"/>
              <a:t>https://www.polleverywhere.com/free_text_polls/IOR2paxKQ9goee0</a:t>
            </a:r>
          </a:p>
        </p:txBody>
      </p:sp>
      <p:sp>
        <p:nvSpPr>
          <p:cNvPr id="4" name="Slide Number Placeholder 3"/>
          <p:cNvSpPr>
            <a:spLocks noGrp="1"/>
          </p:cNvSpPr>
          <p:nvPr>
            <p:ph type="sldNum" sz="quarter" idx="5"/>
          </p:nvPr>
        </p:nvSpPr>
        <p:spPr/>
        <p:txBody>
          <a:bodyPr/>
          <a:lstStyle/>
          <a:p>
            <a:fld id="{D904D311-73F7-5D42-B843-E8305C73070F}" type="slidenum">
              <a:rPr lang="en-US" smtClean="0"/>
              <a:t>7</a:t>
            </a:fld>
            <a:endParaRPr lang="en-US"/>
          </a:p>
        </p:txBody>
      </p:sp>
    </p:spTree>
    <p:extLst>
      <p:ext uri="{BB962C8B-B14F-4D97-AF65-F5344CB8AC3E}">
        <p14:creationId xmlns:p14="http://schemas.microsoft.com/office/powerpoint/2010/main" val="2590985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8</a:t>
            </a:fld>
            <a:endParaRPr lang="en-US"/>
          </a:p>
        </p:txBody>
      </p:sp>
    </p:spTree>
    <p:extLst>
      <p:ext uri="{BB962C8B-B14F-4D97-AF65-F5344CB8AC3E}">
        <p14:creationId xmlns:p14="http://schemas.microsoft.com/office/powerpoint/2010/main" val="2316720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04D311-73F7-5D42-B843-E8305C73070F}" type="slidenum">
              <a:rPr lang="en-US" smtClean="0"/>
              <a:t>9</a:t>
            </a:fld>
            <a:endParaRPr lang="en-US"/>
          </a:p>
        </p:txBody>
      </p:sp>
    </p:spTree>
    <p:extLst>
      <p:ext uri="{BB962C8B-B14F-4D97-AF65-F5344CB8AC3E}">
        <p14:creationId xmlns:p14="http://schemas.microsoft.com/office/powerpoint/2010/main" val="50037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8038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descr="add specific description" title="add specific title"/>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descr="add specific descripti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11"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7931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descr="add specific descripti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4"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10680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763857"/>
            <a:ext cx="9144000" cy="6094144"/>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B0000"/>
              </a:solidFill>
            </a:endParaRPr>
          </a:p>
        </p:txBody>
      </p:sp>
      <p:sp>
        <p:nvSpPr>
          <p:cNvPr id="8" name="Content Placeholder 2" descr="add specific description" title="add specific title"/>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descr="add specific description" title="add specific title"/>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4719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descr="add specific descripton"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ion" title="add specific title"/>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2792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descr="add specific description of photo" title="Add specific title of photo"/>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descr="add specific description "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descr="add specific description" title="add specific title"/>
          <p:cNvSpPr>
            <a:spLocks noGrp="1"/>
          </p:cNvSpPr>
          <p:nvPr>
            <p:ph idx="14"/>
          </p:nvPr>
        </p:nvSpPr>
        <p:spPr>
          <a:xfrm>
            <a:off x="4868540" y="1436104"/>
            <a:ext cx="3998889"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
        <p:nvSpPr>
          <p:cNvPr id="5"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2017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descr="add specific description" title="add specific title"/>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descr="add specific description" title="add specific title"/>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descr="add specific descripton&#10;" title="add specific title"/>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on" title="add specific title"/>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7368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descr="add specific description&#10;" title="add specific title"/>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
        <p:nvSpPr>
          <p:cNvPr id="8"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8332825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F299-9A26-8E47-95F6-93097D0ECCB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392F97-AE47-C34B-B946-A59E8E9A2FEE}"/>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56853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0"/>
            <a:ext cx="2133600" cy="365125"/>
          </a:xfrm>
          <a:prstGeom prst="rect">
            <a:avLst/>
          </a:prstGeom>
          <a:ln>
            <a:solidFill>
              <a:schemeClr val="bg1"/>
            </a:solidFill>
          </a:ln>
        </p:spPr>
        <p:txBody>
          <a:bodyPr vert="horz" lIns="91440" tIns="45720" rIns="91440" bIns="45720" rtlCol="0" anchor="ctr"/>
          <a:lstStyle>
            <a:lvl1pPr algn="ctr">
              <a:defRPr sz="1200">
                <a:solidFill>
                  <a:schemeClr val="tx1">
                    <a:tint val="75000"/>
                  </a:schemeClr>
                </a:solidFill>
              </a:defRPr>
            </a:lvl1pPr>
          </a:lstStyle>
          <a:p>
            <a:fld id="{0F0D8E7B-AF3B-B444-8E74-E549FC814F53}" type="datetimeFigureOut">
              <a:rPr lang="en-US" smtClean="0"/>
              <a:pPr/>
              <a:t>10/2/18</a:t>
            </a:fld>
            <a:endParaRPr lang="en-US" dirty="0"/>
          </a:p>
        </p:txBody>
      </p:sp>
      <p:sp>
        <p:nvSpPr>
          <p:cNvPr id="7" name="Rectangle 6"/>
          <p:cNvSpPr/>
          <p:nvPr userDrawn="1"/>
        </p:nvSpPr>
        <p:spPr>
          <a:xfrm>
            <a:off x="0" y="2974444"/>
            <a:ext cx="9144000" cy="2962806"/>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title="The Ohio State University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250" y="1600201"/>
            <a:ext cx="6424083" cy="931492"/>
          </a:xfrm>
          <a:prstGeom prst="rect">
            <a:avLst/>
          </a:prstGeom>
        </p:spPr>
      </p:pic>
    </p:spTree>
    <p:extLst>
      <p:ext uri="{BB962C8B-B14F-4D97-AF65-F5344CB8AC3E}">
        <p14:creationId xmlns:p14="http://schemas.microsoft.com/office/powerpoint/2010/main" val="1848112563"/>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TheOhioStateUniversity-REV-Horiz-RGBHEX.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userDrawn="1"/>
        </p:nvSpPr>
        <p:spPr>
          <a:xfrm>
            <a:off x="8518368" y="6351239"/>
            <a:ext cx="435436"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
        <p:nvSpPr>
          <p:cNvPr id="12" name="Title Placeholder 11"/>
          <p:cNvSpPr>
            <a:spLocks noGrp="1"/>
          </p:cNvSpPr>
          <p:nvPr>
            <p:ph type="title"/>
          </p:nvPr>
        </p:nvSpPr>
        <p:spPr>
          <a:xfrm>
            <a:off x="306917" y="1208106"/>
            <a:ext cx="4180936"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4027036291"/>
      </p:ext>
    </p:extLst>
  </p:cSld>
  <p:clrMap bg1="lt1" tx1="dk1" bg2="lt2" tx2="dk2" accent1="accent1" accent2="accent2" accent3="accent3" accent4="accent4" accent5="accent5" accent6="accent6" hlink="hlink" folHlink="folHlink"/>
  <p:sldLayoutIdLst>
    <p:sldLayoutId id="2147483752" r:id="rId1"/>
    <p:sldLayoutId id="2147483754" r:id="rId2"/>
    <p:sldLayoutId id="2147483769" r:id="rId3"/>
    <p:sldLayoutId id="2147483767" r:id="rId4"/>
    <p:sldLayoutId id="2147483758" r:id="rId5"/>
    <p:sldLayoutId id="2147483768" r:id="rId6"/>
    <p:sldLayoutId id="2147483763" r:id="rId7"/>
    <p:sldLayoutId id="2147483778" r:id="rId8"/>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evo.com/posts/5-questions-to-ask-when-you-re-looking-for-feedback" TargetMode="External"/><Relationship Id="rId7" Type="http://schemas.openxmlformats.org/officeDocument/2006/relationships/hyperlink" Target="https://www.forbes.com/sites/josephliu/2018/04/16/opportunities-linkedin/#3c9ab753b4e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glassdoor.com/blog/sponsors-vs-mentors/" TargetMode="External"/><Relationship Id="rId5" Type="http://schemas.openxmlformats.org/officeDocument/2006/relationships/hyperlink" Target="https://www.thebalancecareers.com/what-is-a-sponsor-in-the-workplace-1917656" TargetMode="External"/><Relationship Id="rId4" Type="http://schemas.openxmlformats.org/officeDocument/2006/relationships/hyperlink" Target="https://www.wikihow.com/Ask-for-Feedbac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learningext.com/suesblog/b/suesblog/posts/prepare-now-for-professional-accountabili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trainingaid.org/news/role-models-professional-women-leadership-and-entrepreneurship-stories" TargetMode="External"/><Relationship Id="rId5" Type="http://schemas.openxmlformats.org/officeDocument/2006/relationships/hyperlink" Target="https://www.cam.ac.uk/women-at-cambridge/chapters-and-themes/chapter-4-admired-qualities-and-role-models" TargetMode="External"/><Relationship Id="rId4" Type="http://schemas.openxmlformats.org/officeDocument/2006/relationships/hyperlink" Target="https://timewellscheduled.com/employee-accountability-in-the-workplac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psychologytoday.com/us/blog/emotional-fitness/201112/10-ways-get-and-give-emotional-suppor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mentimeter.com/blog/transparency-at-work/9-ways-to-create-a-positive-and-safe-work-environment" TargetMode="External"/><Relationship Id="rId5" Type="http://schemas.openxmlformats.org/officeDocument/2006/relationships/hyperlink" Target="https://www.forbes.com/sites/forbescoachescouncil/2017/11/02/15-ways-your-organization-can-create-a-safe-space-in-a-divisive-world/#73f4e249fcab" TargetMode="External"/><Relationship Id="rId4" Type="http://schemas.openxmlformats.org/officeDocument/2006/relationships/hyperlink" Target="https://www.meetup.com/topics/professional-networking/?_cookie-check=SX74OfsNynWjXkB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p:cNvSpPr txBox="1">
            <a:spLocks/>
          </p:cNvSpPr>
          <p:nvPr/>
        </p:nvSpPr>
        <p:spPr>
          <a:xfrm>
            <a:off x="274963" y="3724211"/>
            <a:ext cx="8419605" cy="1231597"/>
          </a:xfrm>
          <a:prstGeom prst="rect">
            <a:avLst/>
          </a:prstGeom>
        </p:spPr>
        <p:txBody>
          <a:bodyPr anchor="t"/>
          <a:lstStyle>
            <a:lvl1pPr marL="0" indent="0" algn="ctr" defTabSz="457200" rtl="0" eaLnBrk="1" latinLnBrk="0" hangingPunct="1">
              <a:spcBef>
                <a:spcPct val="20000"/>
              </a:spcBef>
              <a:buFont typeface="Arial"/>
              <a:buNone/>
              <a:defRPr sz="4000" kern="1200" baseline="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Building Sisterhood In The Work Environment To Advance Your Career</a:t>
            </a:r>
          </a:p>
          <a:p>
            <a:endParaRPr lang="en-US"/>
          </a:p>
        </p:txBody>
      </p:sp>
    </p:spTree>
    <p:extLst>
      <p:ext uri="{BB962C8B-B14F-4D97-AF65-F5344CB8AC3E}">
        <p14:creationId xmlns:p14="http://schemas.microsoft.com/office/powerpoint/2010/main" val="228447740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3"/>
          </p:nvPr>
        </p:nvSpPr>
        <p:spPr>
          <a:xfrm>
            <a:off x="746930" y="2061084"/>
            <a:ext cx="8208628" cy="4295266"/>
          </a:xfrm>
        </p:spPr>
        <p:txBody>
          <a:bodyPr anchor="t"/>
          <a:lstStyle/>
          <a:p>
            <a:pPr marL="457200" indent="-457200">
              <a:buFont typeface="Arial" panose="020B0604020202020204" pitchFamily="34" charset="0"/>
              <a:buChar char="•"/>
            </a:pPr>
            <a:r>
              <a:rPr lang="en-US" dirty="0">
                <a:solidFill>
                  <a:schemeClr val="tx1"/>
                </a:solidFill>
              </a:rPr>
              <a:t>Example of a mentoring program</a:t>
            </a:r>
          </a:p>
          <a:p>
            <a:pPr marL="457200" indent="-457200">
              <a:buFont typeface="Arial" panose="020B0604020202020204" pitchFamily="34" charset="0"/>
              <a:buChar char="•"/>
            </a:pPr>
            <a:r>
              <a:rPr lang="en-US" dirty="0">
                <a:solidFill>
                  <a:schemeClr val="tx1"/>
                </a:solidFill>
              </a:rPr>
              <a:t>Mentoring Map</a:t>
            </a:r>
            <a:endParaRPr lang="en-US" dirty="0">
              <a:solidFill>
                <a:schemeClr val="tx1"/>
              </a:solidFill>
              <a:cs typeface="Arial"/>
            </a:endParaRPr>
          </a:p>
          <a:p>
            <a:pPr marL="457200" indent="-457200">
              <a:buFont typeface="Arial" panose="020B0604020202020204" pitchFamily="34" charset="0"/>
              <a:buChar char="•"/>
            </a:pPr>
            <a:r>
              <a:rPr lang="en-US" dirty="0">
                <a:solidFill>
                  <a:schemeClr val="tx1"/>
                </a:solidFill>
              </a:rPr>
              <a:t>Types of mentoring models</a:t>
            </a:r>
            <a:endParaRPr lang="en-US" dirty="0">
              <a:solidFill>
                <a:schemeClr val="tx1"/>
              </a:solidFill>
              <a:cs typeface="Arial"/>
            </a:endParaRPr>
          </a:p>
          <a:p>
            <a:pPr marL="457200" indent="-457200">
              <a:buFont typeface="Arial" panose="020B0604020202020204" pitchFamily="34" charset="0"/>
              <a:buChar char="•"/>
            </a:pPr>
            <a:r>
              <a:rPr lang="en-US" dirty="0">
                <a:solidFill>
                  <a:schemeClr val="tx1"/>
                </a:solidFill>
              </a:rPr>
              <a:t>Discuss desired mentoring experience</a:t>
            </a:r>
            <a:endParaRPr lang="en-US" dirty="0">
              <a:solidFill>
                <a:schemeClr val="tx1"/>
              </a:solidFill>
              <a:cs typeface="Arial"/>
            </a:endParaRPr>
          </a:p>
          <a:p>
            <a:pPr marL="457200" indent="-457200">
              <a:buFont typeface="Arial" panose="020B0604020202020204" pitchFamily="34" charset="0"/>
              <a:buChar char="•"/>
            </a:pPr>
            <a:r>
              <a:rPr lang="en-US" dirty="0">
                <a:solidFill>
                  <a:schemeClr val="tx1"/>
                </a:solidFill>
              </a:rPr>
              <a:t>Wrap Up/Questions</a:t>
            </a:r>
          </a:p>
        </p:txBody>
      </p:sp>
      <p:sp>
        <p:nvSpPr>
          <p:cNvPr id="12" name="Content Placeholder 11"/>
          <p:cNvSpPr>
            <a:spLocks noGrp="1"/>
          </p:cNvSpPr>
          <p:nvPr>
            <p:ph idx="15"/>
          </p:nvPr>
        </p:nvSpPr>
        <p:spPr/>
        <p:txBody>
          <a:bodyPr/>
          <a:lstStyle/>
          <a:p>
            <a:r>
              <a:rPr lang="en-US" dirty="0"/>
              <a:t>AGENDA</a:t>
            </a:r>
          </a:p>
        </p:txBody>
      </p:sp>
      <p:sp>
        <p:nvSpPr>
          <p:cNvPr id="10" name="Title 9"/>
          <p:cNvSpPr>
            <a:spLocks noGrp="1"/>
          </p:cNvSpPr>
          <p:nvPr>
            <p:ph type="title"/>
          </p:nvPr>
        </p:nvSpPr>
        <p:spPr/>
        <p:txBody>
          <a:bodyPr>
            <a:normAutofit fontScale="90000"/>
          </a:bodyPr>
          <a:lstStyle/>
          <a:p>
            <a:r>
              <a:rPr lang="en-US" dirty="0"/>
              <a:t>Agenda</a:t>
            </a:r>
          </a:p>
        </p:txBody>
      </p:sp>
    </p:spTree>
    <p:extLst>
      <p:ext uri="{BB962C8B-B14F-4D97-AF65-F5344CB8AC3E}">
        <p14:creationId xmlns:p14="http://schemas.microsoft.com/office/powerpoint/2010/main" val="383908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3"/>
          </p:nvPr>
        </p:nvSpPr>
        <p:spPr>
          <a:prstGeom prst="rect">
            <a:avLst/>
          </a:prstGeom>
        </p:spPr>
        <p:txBody>
          <a:bodyPr anchor="t"/>
          <a:lstStyle/>
          <a:p>
            <a:r>
              <a:rPr lang="en-US" dirty="0">
                <a:solidFill>
                  <a:schemeClr val="tx1"/>
                </a:solidFill>
              </a:rPr>
              <a:t>Describe OSU’s Mentoring Program</a:t>
            </a:r>
          </a:p>
          <a:p>
            <a:endParaRPr lang="en-US" dirty="0">
              <a:solidFill>
                <a:schemeClr val="tx1"/>
              </a:solidFill>
              <a:cs typeface="Arial"/>
            </a:endParaRPr>
          </a:p>
        </p:txBody>
      </p:sp>
      <p:sp>
        <p:nvSpPr>
          <p:cNvPr id="6" name="Content Placeholder 5"/>
          <p:cNvSpPr>
            <a:spLocks noGrp="1"/>
          </p:cNvSpPr>
          <p:nvPr>
            <p:ph idx="15"/>
          </p:nvPr>
        </p:nvSpPr>
        <p:spPr/>
        <p:txBody>
          <a:bodyPr/>
          <a:lstStyle/>
          <a:p>
            <a:r>
              <a:rPr lang="en-US" dirty="0"/>
              <a:t>OSU OCIO Mentoring Program</a:t>
            </a:r>
          </a:p>
        </p:txBody>
      </p:sp>
      <p:sp>
        <p:nvSpPr>
          <p:cNvPr id="3" name="Title 2"/>
          <p:cNvSpPr>
            <a:spLocks noGrp="1"/>
          </p:cNvSpPr>
          <p:nvPr>
            <p:ph type="title"/>
          </p:nvPr>
        </p:nvSpPr>
        <p:spPr>
          <a:xfrm>
            <a:off x="306916" y="1208106"/>
            <a:ext cx="5500759" cy="508313"/>
          </a:xfrm>
        </p:spPr>
        <p:txBody>
          <a:bodyPr>
            <a:noAutofit/>
          </a:bodyPr>
          <a:lstStyle/>
          <a:p>
            <a:r>
              <a:rPr lang="en-US" sz="4000" dirty="0"/>
              <a:t>Mentoring in Action </a:t>
            </a:r>
          </a:p>
        </p:txBody>
      </p:sp>
    </p:spTree>
    <p:extLst>
      <p:ext uri="{BB962C8B-B14F-4D97-AF65-F5344CB8AC3E}">
        <p14:creationId xmlns:p14="http://schemas.microsoft.com/office/powerpoint/2010/main" val="244105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3"/>
          </p:nvPr>
        </p:nvSpPr>
        <p:spPr>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solidFill>
                  <a:schemeClr val="tx1"/>
                </a:solidFill>
              </a:rPr>
              <a:t>Examine the different parts of the map and how it can advance your career</a:t>
            </a:r>
          </a:p>
        </p:txBody>
      </p:sp>
      <p:sp>
        <p:nvSpPr>
          <p:cNvPr id="3" name="Content Placeholder 2"/>
          <p:cNvSpPr>
            <a:spLocks noGrp="1"/>
          </p:cNvSpPr>
          <p:nvPr>
            <p:ph idx="15"/>
          </p:nvPr>
        </p:nvSpPr>
        <p:spPr/>
        <p:txBody>
          <a:bodyPr/>
          <a:lstStyle/>
          <a:p>
            <a:r>
              <a:rPr lang="en-US" dirty="0"/>
              <a:t>Mentoring Map</a:t>
            </a:r>
          </a:p>
        </p:txBody>
      </p:sp>
      <p:sp>
        <p:nvSpPr>
          <p:cNvPr id="2" name="Title 1"/>
          <p:cNvSpPr>
            <a:spLocks noGrp="1"/>
          </p:cNvSpPr>
          <p:nvPr>
            <p:ph type="title"/>
          </p:nvPr>
        </p:nvSpPr>
        <p:spPr>
          <a:xfrm>
            <a:off x="306916" y="1208106"/>
            <a:ext cx="6118598" cy="508313"/>
          </a:xfrm>
        </p:spPr>
        <p:txBody>
          <a:bodyPr>
            <a:noAutofit/>
          </a:bodyPr>
          <a:lstStyle/>
          <a:p>
            <a:r>
              <a:rPr lang="en-US" sz="4000" dirty="0"/>
              <a:t>Mapping your Support</a:t>
            </a:r>
            <a:r>
              <a:rPr lang="en-US" sz="4000" dirty="0">
                <a:solidFill>
                  <a:srgbClr val="7030A0"/>
                </a:solidFill>
              </a:rPr>
              <a:t> </a:t>
            </a:r>
          </a:p>
        </p:txBody>
      </p:sp>
    </p:spTree>
    <p:extLst>
      <p:ext uri="{BB962C8B-B14F-4D97-AF65-F5344CB8AC3E}">
        <p14:creationId xmlns:p14="http://schemas.microsoft.com/office/powerpoint/2010/main" val="128609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A close up of a map&#10;&#10;Description generated with very high confidence">
            <a:extLst>
              <a:ext uri="{FF2B5EF4-FFF2-40B4-BE49-F238E27FC236}">
                <a16:creationId xmlns:a16="http://schemas.microsoft.com/office/drawing/2014/main" id="{6F56E158-E9C6-459E-8C86-DF28F148025C}"/>
              </a:ext>
            </a:extLst>
          </p:cNvPr>
          <p:cNvPicPr>
            <a:picLocks noGrp="1" noChangeAspect="1"/>
          </p:cNvPicPr>
          <p:nvPr>
            <p:ph idx="16"/>
          </p:nvPr>
        </p:nvPicPr>
        <p:blipFill>
          <a:blip r:embed="rId3"/>
          <a:stretch>
            <a:fillRect/>
          </a:stretch>
        </p:blipFill>
        <p:spPr>
          <a:xfrm>
            <a:off x="1046393" y="1608327"/>
            <a:ext cx="6973142" cy="4967645"/>
          </a:xfrm>
          <a:prstGeom prst="rect">
            <a:avLst/>
          </a:prstGeom>
        </p:spPr>
      </p:pic>
      <p:sp>
        <p:nvSpPr>
          <p:cNvPr id="4" name="Title 3">
            <a:extLst>
              <a:ext uri="{FF2B5EF4-FFF2-40B4-BE49-F238E27FC236}">
                <a16:creationId xmlns:a16="http://schemas.microsoft.com/office/drawing/2014/main" id="{9AF848DB-D700-44AF-9555-33D4AE0ABB88}"/>
              </a:ext>
            </a:extLst>
          </p:cNvPr>
          <p:cNvSpPr>
            <a:spLocks noGrp="1"/>
          </p:cNvSpPr>
          <p:nvPr>
            <p:ph type="title"/>
          </p:nvPr>
        </p:nvSpPr>
        <p:spPr>
          <a:xfrm>
            <a:off x="306917" y="999318"/>
            <a:ext cx="4180936" cy="508313"/>
          </a:xfrm>
        </p:spPr>
        <p:txBody>
          <a:bodyPr>
            <a:normAutofit fontScale="90000"/>
          </a:bodyPr>
          <a:lstStyle/>
          <a:p>
            <a:r>
              <a:rPr lang="en-US" dirty="0">
                <a:cs typeface="Arial"/>
              </a:rPr>
              <a:t>Mentoring Map</a:t>
            </a:r>
            <a:endParaRPr lang="en-US" dirty="0"/>
          </a:p>
        </p:txBody>
      </p:sp>
    </p:spTree>
    <p:extLst>
      <p:ext uri="{BB962C8B-B14F-4D97-AF65-F5344CB8AC3E}">
        <p14:creationId xmlns:p14="http://schemas.microsoft.com/office/powerpoint/2010/main" val="25377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1C50-A846-3E46-BBF4-37DAB3D33B3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8D9F183-35A3-C542-B68D-F0AC611D2934}"/>
              </a:ext>
            </a:extLst>
          </p:cNvPr>
          <p:cNvSpPr>
            <a:spLocks noGrp="1"/>
          </p:cNvSpPr>
          <p:nvPr>
            <p:ph type="subTitle" idx="1"/>
          </p:nvPr>
        </p:nvSpPr>
        <p:spPr/>
        <p:txBody>
          <a:bodyPr/>
          <a:lstStyle/>
          <a:p>
            <a:endParaRPr lang="en-US"/>
          </a:p>
        </p:txBody>
      </p:sp>
      <p:pic>
        <p:nvPicPr>
          <p:cNvPr id="5" name="slide.url=https://www.polleverywhere.com/multiple_choice_polls/E02TUjQTUrDT52K">
            <a:extLst>
              <a:ext uri="{FF2B5EF4-FFF2-40B4-BE49-F238E27FC236}">
                <a16:creationId xmlns:a16="http://schemas.microsoft.com/office/drawing/2014/main" id="{A836B3E2-FC18-9E4C-85C9-DDF50537210A}"/>
              </a:ext>
            </a:extLst>
          </p:cNvPr>
          <p:cNvPicPr>
            <a:picLocks/>
          </p:cNvPicPr>
          <p:nvPr/>
        </p:nvPicPr>
        <p:blipFill>
          <a:blip r:embed="rId3"/>
          <a:stretch>
            <a:fillRect/>
          </a:stretch>
        </p:blipFill>
        <p:spPr>
          <a:xfrm>
            <a:off x="0" y="0"/>
            <a:ext cx="9144000" cy="7010400"/>
          </a:xfrm>
          <a:prstGeom prst="rect">
            <a:avLst/>
          </a:prstGeom>
        </p:spPr>
      </p:pic>
    </p:spTree>
    <p:extLst>
      <p:ext uri="{BB962C8B-B14F-4D97-AF65-F5344CB8AC3E}">
        <p14:creationId xmlns:p14="http://schemas.microsoft.com/office/powerpoint/2010/main" val="2860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136044" y="1828851"/>
            <a:ext cx="4701503" cy="4525963"/>
          </a:xfrm>
          <a:prstGeom prst="rect">
            <a:avLst/>
          </a:prstGeom>
          <a:ln>
            <a:solidFill>
              <a:srgbClr val="FFFFFF"/>
            </a:solidFill>
          </a:ln>
        </p:spPr>
        <p:txBody>
          <a:bodyPr/>
          <a:lstStyle>
            <a:lvl1pPr marL="0" indent="0" algn="l" defTabSz="457200" rtl="0" eaLnBrk="1" latinLnBrk="0" hangingPunct="1">
              <a:lnSpc>
                <a:spcPts val="3440"/>
              </a:lnSpc>
              <a:spcBef>
                <a:spcPts val="0"/>
              </a:spcBef>
              <a:buFont typeface="Arial"/>
              <a:buNone/>
              <a:defRPr sz="3200" kern="1200">
                <a:solidFill>
                  <a:srgbClr val="BB0000"/>
                </a:solidFill>
                <a:latin typeface="+mn-lt"/>
                <a:ea typeface="+mn-ea"/>
                <a:cs typeface="+mn-cs"/>
              </a:defRPr>
            </a:lvl1pPr>
            <a:lvl2pPr marL="0" indent="0" algn="l" defTabSz="457200" rtl="0" eaLnBrk="1" latinLnBrk="0" hangingPunct="1">
              <a:spcBef>
                <a:spcPts val="600"/>
              </a:spcBef>
              <a:buFont typeface="Arial"/>
              <a:buNone/>
              <a:defRPr sz="2400" kern="1200">
                <a:solidFill>
                  <a:schemeClr val="tx1">
                    <a:lumMod val="65000"/>
                    <a:lumOff val="35000"/>
                  </a:schemeClr>
                </a:solidFill>
                <a:latin typeface="+mn-lt"/>
                <a:ea typeface="+mn-ea"/>
                <a:cs typeface="+mn-cs"/>
              </a:defRPr>
            </a:lvl2pPr>
            <a:lvl3pPr marL="0" indent="-228600" algn="l" defTabSz="457200" rtl="0" eaLnBrk="1" latinLnBrk="0" hangingPunct="1">
              <a:spcBef>
                <a:spcPts val="0"/>
              </a:spcBef>
              <a:buFont typeface="Arial"/>
              <a:buChar char="•"/>
              <a:defRPr sz="2000" kern="1200">
                <a:solidFill>
                  <a:schemeClr val="tx1">
                    <a:lumMod val="65000"/>
                    <a:lumOff val="35000"/>
                  </a:schemeClr>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502920" indent="0" algn="l" defTabSz="457200" rtl="0" eaLnBrk="1" latinLnBrk="0" hangingPunct="1">
              <a:spcBef>
                <a:spcPts val="350"/>
              </a:spcBef>
              <a:buFont typeface="Arial"/>
              <a:buNone/>
              <a:defRPr sz="16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endParaRPr lang="en-US" dirty="0"/>
          </a:p>
        </p:txBody>
      </p:sp>
      <p:sp>
        <p:nvSpPr>
          <p:cNvPr id="10" name="Content Placeholder 9"/>
          <p:cNvSpPr>
            <a:spLocks noGrp="1"/>
          </p:cNvSpPr>
          <p:nvPr>
            <p:ph idx="13"/>
          </p:nvPr>
        </p:nvSpPr>
        <p:spPr>
          <a:xfrm>
            <a:off x="746930" y="1830387"/>
            <a:ext cx="8229600" cy="4525963"/>
          </a:xfrm>
        </p:spPr>
        <p:txBody>
          <a:bodyPr anchor="t"/>
          <a:lstStyle/>
          <a:p>
            <a:pPr marL="457200" indent="-457200">
              <a:buChar char="•"/>
            </a:pPr>
            <a:r>
              <a:rPr lang="en-US" dirty="0">
                <a:solidFill>
                  <a:schemeClr val="tx1"/>
                </a:solidFill>
              </a:rPr>
              <a:t>One on One</a:t>
            </a:r>
            <a:endParaRPr lang="en-US" dirty="0">
              <a:solidFill>
                <a:schemeClr val="tx1"/>
              </a:solidFill>
              <a:cs typeface="Arial"/>
            </a:endParaRPr>
          </a:p>
          <a:p>
            <a:pPr marL="457200" indent="-457200">
              <a:buFont typeface="Arial" panose="020B0604020202020204" pitchFamily="34" charset="0"/>
              <a:buChar char="•"/>
            </a:pPr>
            <a:r>
              <a:rPr lang="en-US" dirty="0">
                <a:solidFill>
                  <a:schemeClr val="tx1"/>
                </a:solidFill>
              </a:rPr>
              <a:t>Group</a:t>
            </a:r>
          </a:p>
          <a:p>
            <a:pPr marL="457200" indent="-457200">
              <a:buFont typeface="Arial" panose="020B0604020202020204" pitchFamily="34" charset="0"/>
              <a:buChar char="•"/>
            </a:pPr>
            <a:r>
              <a:rPr lang="en-US" dirty="0">
                <a:solidFill>
                  <a:schemeClr val="tx1"/>
                </a:solidFill>
                <a:cs typeface="Arial"/>
              </a:rPr>
              <a:t>On Demand/Problem Solving</a:t>
            </a:r>
          </a:p>
        </p:txBody>
      </p:sp>
      <p:sp>
        <p:nvSpPr>
          <p:cNvPr id="11" name="Content Placeholder 10"/>
          <p:cNvSpPr>
            <a:spLocks noGrp="1"/>
          </p:cNvSpPr>
          <p:nvPr>
            <p:ph idx="15"/>
          </p:nvPr>
        </p:nvSpPr>
        <p:spPr/>
        <p:txBody>
          <a:bodyPr/>
          <a:lstStyle/>
          <a:p>
            <a:r>
              <a:rPr lang="en-US" dirty="0"/>
              <a:t>Mentoring Models</a:t>
            </a:r>
          </a:p>
        </p:txBody>
      </p:sp>
      <p:sp>
        <p:nvSpPr>
          <p:cNvPr id="9" name="Title 8"/>
          <p:cNvSpPr>
            <a:spLocks noGrp="1"/>
          </p:cNvSpPr>
          <p:nvPr>
            <p:ph type="title"/>
          </p:nvPr>
        </p:nvSpPr>
        <p:spPr/>
        <p:txBody>
          <a:bodyPr>
            <a:normAutofit fontScale="90000"/>
          </a:bodyPr>
          <a:lstStyle/>
          <a:p>
            <a:r>
              <a:rPr lang="en-US" dirty="0"/>
              <a:t>Types of Models</a:t>
            </a:r>
          </a:p>
        </p:txBody>
      </p:sp>
    </p:spTree>
    <p:extLst>
      <p:ext uri="{BB962C8B-B14F-4D97-AF65-F5344CB8AC3E}">
        <p14:creationId xmlns:p14="http://schemas.microsoft.com/office/powerpoint/2010/main" val="3335298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a:xfrm>
            <a:off x="746930" y="1830387"/>
            <a:ext cx="8229600" cy="4889782"/>
          </a:xfrm>
        </p:spPr>
        <p:txBody>
          <a:bodyPr anchor="t"/>
          <a:lstStyle/>
          <a:p>
            <a:r>
              <a:rPr lang="en-US" dirty="0">
                <a:cs typeface="Arial"/>
              </a:rPr>
              <a:t>Identify your goals </a:t>
            </a:r>
          </a:p>
          <a:p>
            <a:pPr marL="285750" indent="-285750">
              <a:buChar char="•"/>
            </a:pPr>
            <a:r>
              <a:rPr lang="en-US" sz="2000" dirty="0">
                <a:solidFill>
                  <a:schemeClr val="tx1"/>
                </a:solidFill>
                <a:cs typeface="Arial"/>
              </a:rPr>
              <a:t>Long term goals</a:t>
            </a:r>
          </a:p>
          <a:p>
            <a:pPr marL="285750" indent="-285750">
              <a:buChar char="•"/>
            </a:pPr>
            <a:r>
              <a:rPr lang="en-US" sz="2000" dirty="0">
                <a:solidFill>
                  <a:schemeClr val="tx1"/>
                </a:solidFill>
                <a:cs typeface="Arial"/>
              </a:rPr>
              <a:t>Short term goals</a:t>
            </a:r>
          </a:p>
          <a:p>
            <a:r>
              <a:rPr lang="en-US" dirty="0">
                <a:cs typeface="Arial"/>
              </a:rPr>
              <a:t>How can you achieve them?</a:t>
            </a:r>
          </a:p>
          <a:p>
            <a:pPr lvl="4"/>
            <a:r>
              <a:rPr lang="en-US" sz="2000" b="1" dirty="0">
                <a:solidFill>
                  <a:schemeClr val="tx1"/>
                </a:solidFill>
                <a:cs typeface="Arial"/>
              </a:rPr>
              <a:t>S</a:t>
            </a:r>
            <a:r>
              <a:rPr lang="en-US" sz="2000" dirty="0">
                <a:solidFill>
                  <a:schemeClr val="tx1"/>
                </a:solidFill>
                <a:cs typeface="Arial"/>
              </a:rPr>
              <a:t>pecific</a:t>
            </a:r>
          </a:p>
          <a:p>
            <a:pPr lvl="4"/>
            <a:r>
              <a:rPr lang="en-US" sz="2000" b="1" dirty="0">
                <a:solidFill>
                  <a:schemeClr val="tx1"/>
                </a:solidFill>
                <a:cs typeface="Arial"/>
              </a:rPr>
              <a:t>M</a:t>
            </a:r>
            <a:r>
              <a:rPr lang="en-US" sz="2000" dirty="0">
                <a:solidFill>
                  <a:schemeClr val="tx1"/>
                </a:solidFill>
                <a:cs typeface="Arial"/>
              </a:rPr>
              <a:t>easurable</a:t>
            </a:r>
          </a:p>
          <a:p>
            <a:pPr lvl="4"/>
            <a:r>
              <a:rPr lang="en-US" sz="2000" b="1" dirty="0">
                <a:solidFill>
                  <a:schemeClr val="tx1"/>
                </a:solidFill>
                <a:cs typeface="Arial"/>
              </a:rPr>
              <a:t>A</a:t>
            </a:r>
            <a:r>
              <a:rPr lang="en-US" sz="2000" dirty="0">
                <a:solidFill>
                  <a:schemeClr val="tx1"/>
                </a:solidFill>
                <a:cs typeface="Arial"/>
              </a:rPr>
              <a:t>ctionable</a:t>
            </a:r>
          </a:p>
          <a:p>
            <a:pPr lvl="4"/>
            <a:r>
              <a:rPr lang="en-US" sz="2000" b="1" dirty="0">
                <a:solidFill>
                  <a:schemeClr val="tx1"/>
                </a:solidFill>
                <a:cs typeface="Arial"/>
              </a:rPr>
              <a:t>R</a:t>
            </a:r>
            <a:r>
              <a:rPr lang="en-US" sz="2000" dirty="0">
                <a:solidFill>
                  <a:schemeClr val="tx1"/>
                </a:solidFill>
                <a:cs typeface="Arial"/>
              </a:rPr>
              <a:t>elatable</a:t>
            </a:r>
          </a:p>
          <a:p>
            <a:pPr lvl="4"/>
            <a:r>
              <a:rPr lang="en-US" sz="2000" b="1" dirty="0">
                <a:solidFill>
                  <a:schemeClr val="tx1"/>
                </a:solidFill>
                <a:cs typeface="Arial"/>
              </a:rPr>
              <a:t>T</a:t>
            </a:r>
            <a:r>
              <a:rPr lang="en-US" sz="2000" dirty="0">
                <a:solidFill>
                  <a:schemeClr val="tx1"/>
                </a:solidFill>
                <a:cs typeface="Arial"/>
              </a:rPr>
              <a:t>ime bound</a:t>
            </a:r>
            <a:endParaRPr lang="en-US" sz="2000" dirty="0">
              <a:solidFill>
                <a:schemeClr val="tx1"/>
              </a:solidFill>
            </a:endParaRPr>
          </a:p>
          <a:p>
            <a:r>
              <a:rPr lang="en-US" dirty="0">
                <a:cs typeface="Arial"/>
              </a:rPr>
              <a:t>Who can assist or advocate for you?</a:t>
            </a:r>
            <a:endParaRPr lang="en-US" dirty="0"/>
          </a:p>
          <a:p>
            <a:pPr marL="342900" indent="-342900">
              <a:buChar char="•"/>
            </a:pPr>
            <a:r>
              <a:rPr lang="en-US" sz="2000" dirty="0">
                <a:solidFill>
                  <a:schemeClr val="tx1"/>
                </a:solidFill>
                <a:cs typeface="Arial"/>
              </a:rPr>
              <a:t>Formal </a:t>
            </a:r>
          </a:p>
          <a:p>
            <a:pPr marL="342900" indent="-342900">
              <a:buChar char="•"/>
            </a:pPr>
            <a:r>
              <a:rPr lang="en-US" sz="2000" dirty="0">
                <a:solidFill>
                  <a:schemeClr val="tx1"/>
                </a:solidFill>
                <a:cs typeface="Arial"/>
              </a:rPr>
              <a:t>Informal</a:t>
            </a:r>
          </a:p>
          <a:p>
            <a:endParaRPr lang="en-US" dirty="0">
              <a:cs typeface="Arial"/>
            </a:endParaRPr>
          </a:p>
          <a:p>
            <a:pPr lvl="3"/>
            <a:endParaRPr lang="en-US" dirty="0">
              <a:solidFill>
                <a:schemeClr val="tx1"/>
              </a:solidFill>
              <a:cs typeface="Arial"/>
            </a:endParaRPr>
          </a:p>
          <a:p>
            <a:pPr lvl="3"/>
            <a:endParaRPr lang="en-US" dirty="0">
              <a:cs typeface="Arial"/>
            </a:endParaRPr>
          </a:p>
          <a:p>
            <a:pPr marL="891540" lvl="3" indent="-342900">
              <a:buChar char="•"/>
            </a:pPr>
            <a:endParaRPr lang="en-US" dirty="0">
              <a:cs typeface="Arial"/>
            </a:endParaRPr>
          </a:p>
          <a:p>
            <a:pPr marL="891540" lvl="3" indent="-342900"/>
            <a:endParaRPr lang="en-US" dirty="0">
              <a:cs typeface="Arial"/>
            </a:endParaRPr>
          </a:p>
        </p:txBody>
      </p:sp>
      <p:sp>
        <p:nvSpPr>
          <p:cNvPr id="4" name="Content Placeholder 3"/>
          <p:cNvSpPr>
            <a:spLocks noGrp="1"/>
          </p:cNvSpPr>
          <p:nvPr>
            <p:ph idx="15"/>
          </p:nvPr>
        </p:nvSpPr>
        <p:spPr/>
        <p:txBody>
          <a:bodyPr/>
          <a:lstStyle/>
          <a:p>
            <a:r>
              <a:rPr lang="en-US" dirty="0"/>
              <a:t>GROUP EXERCISE</a:t>
            </a:r>
          </a:p>
        </p:txBody>
      </p:sp>
      <p:sp>
        <p:nvSpPr>
          <p:cNvPr id="2" name="Title 1"/>
          <p:cNvSpPr>
            <a:spLocks noGrp="1"/>
          </p:cNvSpPr>
          <p:nvPr>
            <p:ph type="title"/>
          </p:nvPr>
        </p:nvSpPr>
        <p:spPr>
          <a:xfrm>
            <a:off x="265164" y="1114161"/>
            <a:ext cx="6560881" cy="508313"/>
          </a:xfrm>
        </p:spPr>
        <p:txBody>
          <a:bodyPr>
            <a:normAutofit fontScale="90000"/>
          </a:bodyPr>
          <a:lstStyle/>
          <a:p>
            <a:r>
              <a:rPr lang="en-US" dirty="0"/>
              <a:t>Develop</a:t>
            </a:r>
            <a:r>
              <a:rPr lang="en-US" dirty="0">
                <a:cs typeface="Arial"/>
              </a:rPr>
              <a:t> an Action Plan</a:t>
            </a:r>
            <a:endParaRPr lang="en-US" dirty="0"/>
          </a:p>
        </p:txBody>
      </p:sp>
    </p:spTree>
    <p:extLst>
      <p:ext uri="{BB962C8B-B14F-4D97-AF65-F5344CB8AC3E}">
        <p14:creationId xmlns:p14="http://schemas.microsoft.com/office/powerpoint/2010/main" val="296604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830387"/>
            <a:ext cx="8229600" cy="4525963"/>
          </a:xfrm>
        </p:spPr>
        <p:txBody>
          <a:bodyPr anchor="t"/>
          <a:lstStyle/>
          <a:p>
            <a:r>
              <a:rPr lang="en-US" dirty="0">
                <a:cs typeface="Arial"/>
              </a:rPr>
              <a:t>Feedback</a:t>
            </a:r>
          </a:p>
          <a:p>
            <a:pPr marL="285750" indent="-285750">
              <a:buChar char="•"/>
            </a:pPr>
            <a:r>
              <a:rPr lang="en-US" sz="2000" dirty="0">
                <a:solidFill>
                  <a:schemeClr val="tx1"/>
                </a:solidFill>
                <a:cs typeface="Arial"/>
                <a:hlinkClick r:id="rId3"/>
              </a:rPr>
              <a:t>5 Questions to ask when you're looking for feedback</a:t>
            </a:r>
          </a:p>
          <a:p>
            <a:pPr marL="285750" indent="-285750">
              <a:buChar char="•"/>
            </a:pPr>
            <a:r>
              <a:rPr lang="en-US" sz="2000" dirty="0">
                <a:solidFill>
                  <a:schemeClr val="tx1"/>
                </a:solidFill>
                <a:cs typeface="Arial"/>
                <a:hlinkClick r:id="rId4"/>
              </a:rPr>
              <a:t>How to ask for feedback</a:t>
            </a:r>
          </a:p>
          <a:p>
            <a:r>
              <a:rPr lang="en-US" dirty="0">
                <a:cs typeface="Arial"/>
              </a:rPr>
              <a:t>Sponsorship</a:t>
            </a:r>
          </a:p>
          <a:p>
            <a:pPr marL="457200" indent="-457200">
              <a:buChar char="•"/>
            </a:pPr>
            <a:r>
              <a:rPr lang="en-US" sz="2000" dirty="0">
                <a:solidFill>
                  <a:schemeClr val="tx1"/>
                </a:solidFill>
                <a:hlinkClick r:id="rId5"/>
              </a:rPr>
              <a:t>How to Attract and Keep a Sponsor in Your Workplace</a:t>
            </a:r>
            <a:endParaRPr lang="en-US" sz="2000" u="sng" dirty="0">
              <a:solidFill>
                <a:schemeClr val="tx1"/>
              </a:solidFill>
              <a:cs typeface="Arial"/>
              <a:hlinkClick r:id="rId5"/>
            </a:endParaRPr>
          </a:p>
          <a:p>
            <a:pPr marL="457200" indent="-457200">
              <a:buChar char="•"/>
            </a:pPr>
            <a:r>
              <a:rPr lang="en-US" sz="2000" u="sng" dirty="0">
                <a:solidFill>
                  <a:schemeClr val="tx1"/>
                </a:solidFill>
                <a:cs typeface="Arial"/>
                <a:hlinkClick r:id="rId6"/>
              </a:rPr>
              <a:t>Sponsors vs. Mentors: What’s the Difference &amp; Why It Matters</a:t>
            </a:r>
            <a:endParaRPr lang="en-US" sz="2000" dirty="0">
              <a:solidFill>
                <a:schemeClr val="tx1"/>
              </a:solidFill>
              <a:cs typeface="Arial"/>
            </a:endParaRPr>
          </a:p>
          <a:p>
            <a:r>
              <a:rPr lang="en-US" dirty="0">
                <a:cs typeface="Arial"/>
              </a:rPr>
              <a:t>Access to opportunities</a:t>
            </a:r>
          </a:p>
          <a:p>
            <a:pPr marL="457200" indent="-457200">
              <a:buChar char="•"/>
            </a:pPr>
            <a:r>
              <a:rPr lang="en-US" sz="2000" dirty="0">
                <a:solidFill>
                  <a:schemeClr val="tx1"/>
                </a:solidFill>
                <a:cs typeface="Arial"/>
              </a:rPr>
              <a:t>Check company's newsletters</a:t>
            </a:r>
          </a:p>
          <a:p>
            <a:pPr marL="457200" indent="-457200">
              <a:buChar char="•"/>
            </a:pPr>
            <a:r>
              <a:rPr lang="en-US" sz="2000" dirty="0">
                <a:solidFill>
                  <a:schemeClr val="tx1"/>
                </a:solidFill>
                <a:cs typeface="Arial"/>
              </a:rPr>
              <a:t>Check with sponsors and mentors</a:t>
            </a:r>
          </a:p>
          <a:p>
            <a:pPr marL="457200" indent="-457200">
              <a:buFont typeface="Arial"/>
              <a:buChar char="•"/>
            </a:pPr>
            <a:r>
              <a:rPr lang="en-US" sz="2000" dirty="0">
                <a:solidFill>
                  <a:schemeClr val="tx1"/>
                </a:solidFill>
                <a:cs typeface="Arial"/>
              </a:rPr>
              <a:t>Be active on professional social media</a:t>
            </a:r>
            <a:endParaRPr lang="en-US" sz="2000" dirty="0">
              <a:solidFill>
                <a:schemeClr val="tx1"/>
              </a:solidFill>
              <a:cs typeface="Arial"/>
              <a:hlinkClick r:id="rId7"/>
            </a:endParaRPr>
          </a:p>
          <a:p>
            <a:pPr marL="457200" indent="-457200">
              <a:buFont typeface="Arial"/>
              <a:buChar char="•"/>
            </a:pPr>
            <a:endParaRPr lang="en-US" sz="2000"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p:txBody>
      </p:sp>
      <p:sp>
        <p:nvSpPr>
          <p:cNvPr id="3" name="Content Placeholder 2"/>
          <p:cNvSpPr>
            <a:spLocks noGrp="1"/>
          </p:cNvSpPr>
          <p:nvPr>
            <p:ph idx="15"/>
          </p:nvPr>
        </p:nvSpPr>
        <p:spPr/>
        <p:txBody>
          <a:bodyPr/>
          <a:lstStyle/>
          <a:p>
            <a:r>
              <a:rPr lang="en-US" dirty="0"/>
              <a:t>WRAP UP</a:t>
            </a:r>
          </a:p>
        </p:txBody>
      </p:sp>
      <p:sp>
        <p:nvSpPr>
          <p:cNvPr id="5" name="Title 4"/>
          <p:cNvSpPr>
            <a:spLocks noGrp="1"/>
          </p:cNvSpPr>
          <p:nvPr>
            <p:ph type="title"/>
          </p:nvPr>
        </p:nvSpPr>
        <p:spPr/>
        <p:txBody>
          <a:bodyPr>
            <a:normAutofit fontScale="90000"/>
          </a:bodyPr>
          <a:lstStyle/>
          <a:p>
            <a:r>
              <a:rPr lang="en-US" dirty="0"/>
              <a:t>Resources</a:t>
            </a:r>
          </a:p>
        </p:txBody>
      </p:sp>
    </p:spTree>
    <p:extLst>
      <p:ext uri="{BB962C8B-B14F-4D97-AF65-F5344CB8AC3E}">
        <p14:creationId xmlns:p14="http://schemas.microsoft.com/office/powerpoint/2010/main" val="584784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830387"/>
            <a:ext cx="8224381" cy="4651223"/>
          </a:xfrm>
        </p:spPr>
        <p:txBody>
          <a:bodyPr anchor="t"/>
          <a:lstStyle/>
          <a:p>
            <a:r>
              <a:rPr lang="en-US" dirty="0">
                <a:cs typeface="Arial"/>
              </a:rPr>
              <a:t>Accountability</a:t>
            </a:r>
            <a:endParaRPr lang="en-US" dirty="0"/>
          </a:p>
          <a:p>
            <a:pPr marL="457200" indent="-457200">
              <a:buChar char="•"/>
            </a:pPr>
            <a:r>
              <a:rPr lang="en-US" sz="2000" dirty="0">
                <a:solidFill>
                  <a:schemeClr val="tx1"/>
                </a:solidFill>
                <a:cs typeface="Arial"/>
                <a:hlinkClick r:id="rId3"/>
              </a:rPr>
              <a:t>Prepare now for professional accountability</a:t>
            </a:r>
            <a:endParaRPr lang="en-US" dirty="0">
              <a:solidFill>
                <a:schemeClr val="tx1"/>
              </a:solidFill>
              <a:cs typeface="Arial"/>
              <a:hlinkClick r:id="rId3"/>
            </a:endParaRPr>
          </a:p>
          <a:p>
            <a:pPr marL="457200" indent="-457200">
              <a:buChar char="•"/>
            </a:pPr>
            <a:r>
              <a:rPr lang="en-US" sz="2000" dirty="0">
                <a:solidFill>
                  <a:schemeClr val="tx1"/>
                </a:solidFill>
                <a:cs typeface="Arial"/>
                <a:hlinkClick r:id="rId4"/>
              </a:rPr>
              <a:t>Employee accountability in the workplace</a:t>
            </a:r>
            <a:endParaRPr lang="en-US" sz="2000" dirty="0">
              <a:solidFill>
                <a:schemeClr val="tx1"/>
              </a:solidFill>
              <a:hlinkClick r:id="rId4"/>
            </a:endParaRPr>
          </a:p>
          <a:p>
            <a:r>
              <a:rPr lang="en-US" dirty="0"/>
              <a:t>Role models</a:t>
            </a:r>
            <a:endParaRPr lang="en-US" dirty="0">
              <a:cs typeface="Arial"/>
            </a:endParaRPr>
          </a:p>
          <a:p>
            <a:pPr marL="457200" indent="-457200">
              <a:buChar char="•"/>
            </a:pPr>
            <a:r>
              <a:rPr lang="en-US" sz="2000" dirty="0">
                <a:solidFill>
                  <a:schemeClr val="tx1"/>
                </a:solidFill>
                <a:cs typeface="Arial"/>
                <a:hlinkClick r:id="rId5"/>
              </a:rPr>
              <a:t>Admired qualities and role models</a:t>
            </a:r>
            <a:endParaRPr lang="en-US" dirty="0">
              <a:solidFill>
                <a:schemeClr val="tx1"/>
              </a:solidFill>
              <a:cs typeface="Arial"/>
              <a:hlinkClick r:id="rId5"/>
            </a:endParaRPr>
          </a:p>
          <a:p>
            <a:pPr marL="457200" indent="-457200">
              <a:buChar char="•"/>
            </a:pPr>
            <a:r>
              <a:rPr lang="en-US" sz="2000" dirty="0">
                <a:solidFill>
                  <a:schemeClr val="tx1"/>
                </a:solidFill>
                <a:cs typeface="Arial"/>
                <a:hlinkClick r:id="rId6"/>
              </a:rPr>
              <a:t>Role models for professional women</a:t>
            </a:r>
            <a:endParaRPr lang="en-US" sz="2000" dirty="0">
              <a:solidFill>
                <a:schemeClr val="tx1"/>
              </a:solidFill>
              <a:hlinkClick r:id="rId6"/>
            </a:endParaRPr>
          </a:p>
          <a:p>
            <a:r>
              <a:rPr lang="en-US" dirty="0"/>
              <a:t>Professional development</a:t>
            </a:r>
            <a:endParaRPr lang="en-US" dirty="0">
              <a:cs typeface="Arial"/>
            </a:endParaRPr>
          </a:p>
          <a:p>
            <a:pPr marL="457200" indent="-457200">
              <a:buChar char="•"/>
            </a:pPr>
            <a:r>
              <a:rPr lang="en-US" sz="2000" dirty="0">
                <a:solidFill>
                  <a:schemeClr val="tx1"/>
                </a:solidFill>
                <a:cs typeface="Arial"/>
              </a:rPr>
              <a:t>Online trainings</a:t>
            </a:r>
          </a:p>
          <a:p>
            <a:pPr marL="457200" indent="-457200">
              <a:buChar char="•"/>
            </a:pPr>
            <a:r>
              <a:rPr lang="en-US" sz="2000" dirty="0">
                <a:solidFill>
                  <a:schemeClr val="tx1"/>
                </a:solidFill>
                <a:cs typeface="Arial"/>
              </a:rPr>
              <a:t>Webinars, conferences, check with HR</a:t>
            </a:r>
          </a:p>
          <a:p>
            <a:endParaRPr lang="en-US" dirty="0">
              <a:cs typeface="Arial"/>
            </a:endParaRPr>
          </a:p>
          <a:p>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p:txBody>
      </p:sp>
      <p:sp>
        <p:nvSpPr>
          <p:cNvPr id="3" name="Content Placeholder 2"/>
          <p:cNvSpPr>
            <a:spLocks noGrp="1"/>
          </p:cNvSpPr>
          <p:nvPr>
            <p:ph idx="15"/>
          </p:nvPr>
        </p:nvSpPr>
        <p:spPr/>
        <p:txBody>
          <a:bodyPr/>
          <a:lstStyle/>
          <a:p>
            <a:r>
              <a:rPr lang="en-US" dirty="0"/>
              <a:t>WRAP UP</a:t>
            </a:r>
          </a:p>
        </p:txBody>
      </p:sp>
      <p:sp>
        <p:nvSpPr>
          <p:cNvPr id="5" name="Title 4"/>
          <p:cNvSpPr>
            <a:spLocks noGrp="1"/>
          </p:cNvSpPr>
          <p:nvPr>
            <p:ph type="title"/>
          </p:nvPr>
        </p:nvSpPr>
        <p:spPr/>
        <p:txBody>
          <a:bodyPr>
            <a:normAutofit fontScale="90000"/>
          </a:bodyPr>
          <a:lstStyle/>
          <a:p>
            <a:r>
              <a:rPr lang="en-US" dirty="0"/>
              <a:t>Resources</a:t>
            </a:r>
          </a:p>
        </p:txBody>
      </p:sp>
    </p:spTree>
    <p:extLst>
      <p:ext uri="{BB962C8B-B14F-4D97-AF65-F5344CB8AC3E}">
        <p14:creationId xmlns:p14="http://schemas.microsoft.com/office/powerpoint/2010/main" val="279211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746930" y="1830387"/>
            <a:ext cx="8229600" cy="4525963"/>
          </a:xfrm>
        </p:spPr>
        <p:txBody>
          <a:bodyPr anchor="t"/>
          <a:lstStyle/>
          <a:p>
            <a:r>
              <a:rPr lang="en-US" dirty="0"/>
              <a:t>Emotional support</a:t>
            </a:r>
            <a:r>
              <a:rPr lang="en-US" dirty="0">
                <a:cs typeface="Arial"/>
              </a:rPr>
              <a:t> </a:t>
            </a:r>
          </a:p>
          <a:p>
            <a:pPr marL="457200" indent="-457200">
              <a:buChar char="•"/>
            </a:pPr>
            <a:r>
              <a:rPr lang="en-US" sz="2000" dirty="0">
                <a:solidFill>
                  <a:schemeClr val="tx1"/>
                </a:solidFill>
                <a:cs typeface="Arial"/>
              </a:rPr>
              <a:t>Check if your company has an Employee Assistance Program</a:t>
            </a:r>
            <a:endParaRPr lang="en-US" dirty="0">
              <a:solidFill>
                <a:schemeClr val="tx1"/>
              </a:solidFill>
              <a:cs typeface="Arial"/>
            </a:endParaRPr>
          </a:p>
          <a:p>
            <a:pPr marL="457200" indent="-457200">
              <a:buChar char="•"/>
            </a:pPr>
            <a:r>
              <a:rPr lang="en-US" sz="2000" dirty="0">
                <a:solidFill>
                  <a:schemeClr val="tx1"/>
                </a:solidFill>
                <a:cs typeface="Arial"/>
                <a:hlinkClick r:id="rId3"/>
              </a:rPr>
              <a:t>10 ways to get and give emotional support</a:t>
            </a:r>
          </a:p>
          <a:p>
            <a:r>
              <a:rPr lang="en-US" dirty="0">
                <a:cs typeface="Arial"/>
              </a:rPr>
              <a:t>Intellectual community</a:t>
            </a:r>
          </a:p>
          <a:p>
            <a:pPr marL="457200" indent="-457200">
              <a:buChar char="•"/>
            </a:pPr>
            <a:r>
              <a:rPr lang="en-US" sz="2000" dirty="0">
                <a:solidFill>
                  <a:schemeClr val="tx1"/>
                </a:solidFill>
                <a:cs typeface="Arial"/>
                <a:hlinkClick r:id="rId4"/>
              </a:rPr>
              <a:t>MeetUp professional networking groups</a:t>
            </a:r>
            <a:r>
              <a:rPr lang="en-US" sz="2000" dirty="0">
                <a:solidFill>
                  <a:schemeClr val="tx1"/>
                </a:solidFill>
                <a:cs typeface="Arial"/>
              </a:rPr>
              <a:t> </a:t>
            </a:r>
            <a:endParaRPr lang="en-US" dirty="0">
              <a:solidFill>
                <a:schemeClr val="tx1"/>
              </a:solidFill>
              <a:cs typeface="Arial"/>
            </a:endParaRPr>
          </a:p>
          <a:p>
            <a:pPr marL="457200" indent="-457200">
              <a:buChar char="•"/>
            </a:pPr>
            <a:r>
              <a:rPr lang="en-US" sz="2000" dirty="0">
                <a:solidFill>
                  <a:schemeClr val="tx1"/>
                </a:solidFill>
                <a:cs typeface="Arial"/>
              </a:rPr>
              <a:t>Professional associations</a:t>
            </a:r>
            <a:endParaRPr lang="en-US" dirty="0">
              <a:solidFill>
                <a:schemeClr val="tx1"/>
              </a:solidFill>
              <a:cs typeface="Arial"/>
            </a:endParaRPr>
          </a:p>
          <a:p>
            <a:r>
              <a:rPr lang="en-US" dirty="0">
                <a:cs typeface="Arial"/>
              </a:rPr>
              <a:t>Safe space</a:t>
            </a:r>
          </a:p>
          <a:p>
            <a:pPr marL="342900" indent="-342900">
              <a:buChar char="•"/>
            </a:pPr>
            <a:r>
              <a:rPr lang="en-US" sz="2000" dirty="0">
                <a:solidFill>
                  <a:schemeClr val="tx1"/>
                </a:solidFill>
                <a:cs typeface="Arial"/>
                <a:hlinkClick r:id="rId5"/>
              </a:rPr>
              <a:t>15 ways your organization can create a safe space</a:t>
            </a:r>
            <a:endParaRPr lang="en-US">
              <a:solidFill>
                <a:schemeClr val="tx1"/>
              </a:solidFill>
              <a:cs typeface="Arial"/>
            </a:endParaRPr>
          </a:p>
          <a:p>
            <a:pPr marL="457200" indent="-457200">
              <a:buChar char="•"/>
            </a:pPr>
            <a:r>
              <a:rPr lang="en-US" sz="2000" dirty="0">
                <a:solidFill>
                  <a:schemeClr val="tx1"/>
                </a:solidFill>
                <a:cs typeface="Arial"/>
                <a:hlinkClick r:id="rId6"/>
              </a:rPr>
              <a:t>9 ways to create a positive and safe work environment</a:t>
            </a:r>
          </a:p>
          <a:p>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a:p>
            <a:pPr marL="457200" indent="-457200">
              <a:buFont typeface="Arial" panose="020B0604020202020204" pitchFamily="34" charset="0"/>
              <a:buChar char="•"/>
            </a:pPr>
            <a:endParaRPr lang="en-US" dirty="0">
              <a:solidFill>
                <a:schemeClr val="tx1"/>
              </a:solidFill>
              <a:cs typeface="Arial"/>
            </a:endParaRPr>
          </a:p>
        </p:txBody>
      </p:sp>
      <p:sp>
        <p:nvSpPr>
          <p:cNvPr id="3" name="Content Placeholder 2"/>
          <p:cNvSpPr>
            <a:spLocks noGrp="1"/>
          </p:cNvSpPr>
          <p:nvPr>
            <p:ph idx="15"/>
          </p:nvPr>
        </p:nvSpPr>
        <p:spPr/>
        <p:txBody>
          <a:bodyPr/>
          <a:lstStyle/>
          <a:p>
            <a:r>
              <a:rPr lang="en-US" dirty="0"/>
              <a:t>WRAP UP</a:t>
            </a:r>
          </a:p>
        </p:txBody>
      </p:sp>
      <p:sp>
        <p:nvSpPr>
          <p:cNvPr id="5" name="Title 4"/>
          <p:cNvSpPr>
            <a:spLocks noGrp="1"/>
          </p:cNvSpPr>
          <p:nvPr>
            <p:ph type="title"/>
          </p:nvPr>
        </p:nvSpPr>
        <p:spPr/>
        <p:txBody>
          <a:bodyPr>
            <a:normAutofit fontScale="90000"/>
          </a:bodyPr>
          <a:lstStyle/>
          <a:p>
            <a:r>
              <a:rPr lang="en-US" dirty="0"/>
              <a:t>Resources</a:t>
            </a:r>
          </a:p>
        </p:txBody>
      </p:sp>
    </p:spTree>
    <p:extLst>
      <p:ext uri="{BB962C8B-B14F-4D97-AF65-F5344CB8AC3E}">
        <p14:creationId xmlns:p14="http://schemas.microsoft.com/office/powerpoint/2010/main" val="70940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nchor="t"/>
          <a:lstStyle/>
          <a:p>
            <a:pPr lvl="1"/>
            <a:r>
              <a:rPr lang="en-US" dirty="0"/>
              <a:t>A </a:t>
            </a:r>
            <a:r>
              <a:rPr lang="en-US" b="1" dirty="0"/>
              <a:t>mentor </a:t>
            </a:r>
            <a:r>
              <a:rPr lang="en-US" dirty="0"/>
              <a:t>is someone who allows you to see the hope inside yourself. Oprah</a:t>
            </a:r>
            <a:r>
              <a:rPr lang="en-US" dirty="0">
                <a:cs typeface="Arial"/>
              </a:rPr>
              <a:t> Winfrey</a:t>
            </a:r>
            <a:endParaRPr lang="en-US" dirty="0"/>
          </a:p>
          <a:p>
            <a:pPr lvl="1"/>
            <a:endParaRPr lang="en-US" dirty="0"/>
          </a:p>
          <a:p>
            <a:pPr lvl="1"/>
            <a:r>
              <a:rPr lang="en-US" b="1" dirty="0"/>
              <a:t>Mentors </a:t>
            </a:r>
            <a:r>
              <a:rPr lang="en-US" dirty="0"/>
              <a:t>are not there to make us 'happy'. They are there to guide us to the best of their knowledge. Samira </a:t>
            </a:r>
            <a:r>
              <a:rPr lang="en-US" dirty="0" err="1"/>
              <a:t>DeAndrade</a:t>
            </a:r>
          </a:p>
          <a:p>
            <a:pPr lvl="1"/>
            <a:endParaRPr lang="en-US" dirty="0"/>
          </a:p>
          <a:p>
            <a:pPr lvl="1"/>
            <a:r>
              <a:rPr lang="en-US" dirty="0"/>
              <a:t>What you want in a </a:t>
            </a:r>
            <a:r>
              <a:rPr lang="en-US" b="1" dirty="0"/>
              <a:t>mentor</a:t>
            </a:r>
            <a:r>
              <a:rPr lang="en-US" dirty="0"/>
              <a:t> is someone who truly cares for you and who will look after your interests and not just their own. When you do come across the right person to mentor you, start by showing them that the time they spend with you is worthwhile. Vivek Wadhwa</a:t>
            </a:r>
            <a:endParaRPr lang="en-US" dirty="0">
              <a:cs typeface="Arial"/>
            </a:endParaRPr>
          </a:p>
          <a:p>
            <a:endParaRPr lang="en-US" dirty="0">
              <a:solidFill>
                <a:schemeClr val="tx1">
                  <a:lumMod val="65000"/>
                  <a:lumOff val="35000"/>
                </a:schemeClr>
              </a:solidFill>
            </a:endParaRPr>
          </a:p>
        </p:txBody>
      </p:sp>
      <p:sp>
        <p:nvSpPr>
          <p:cNvPr id="3" name="Content Placeholder 2"/>
          <p:cNvSpPr>
            <a:spLocks noGrp="1"/>
          </p:cNvSpPr>
          <p:nvPr>
            <p:ph idx="15"/>
          </p:nvPr>
        </p:nvSpPr>
        <p:spPr/>
        <p:txBody>
          <a:bodyPr/>
          <a:lstStyle/>
          <a:p>
            <a:r>
              <a:rPr lang="en-US" dirty="0"/>
              <a:t>Opening Slides</a:t>
            </a:r>
          </a:p>
        </p:txBody>
      </p:sp>
    </p:spTree>
    <p:extLst>
      <p:ext uri="{BB962C8B-B14F-4D97-AF65-F5344CB8AC3E}">
        <p14:creationId xmlns:p14="http://schemas.microsoft.com/office/powerpoint/2010/main" val="3293156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p:txBody>
          <a:bodyPr/>
          <a:lstStyle/>
          <a:p>
            <a:r>
              <a:rPr lang="en-US" dirty="0"/>
              <a:t>WRAP UP</a:t>
            </a:r>
          </a:p>
        </p:txBody>
      </p:sp>
      <p:sp>
        <p:nvSpPr>
          <p:cNvPr id="5" name="Title 4"/>
          <p:cNvSpPr>
            <a:spLocks noGrp="1"/>
          </p:cNvSpPr>
          <p:nvPr>
            <p:ph type="title"/>
          </p:nvPr>
        </p:nvSpPr>
        <p:spPr/>
        <p:txBody>
          <a:bodyPr>
            <a:normAutofit fontScale="90000"/>
          </a:bodyPr>
          <a:lstStyle/>
          <a:p>
            <a:r>
              <a:rPr lang="en-US" dirty="0"/>
              <a:t>Questions</a:t>
            </a:r>
          </a:p>
        </p:txBody>
      </p:sp>
    </p:spTree>
    <p:extLst>
      <p:ext uri="{BB962C8B-B14F-4D97-AF65-F5344CB8AC3E}">
        <p14:creationId xmlns:p14="http://schemas.microsoft.com/office/powerpoint/2010/main" val="411276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FDC4B1-27E4-46C6-BC34-0736845535EF}"/>
              </a:ext>
            </a:extLst>
          </p:cNvPr>
          <p:cNvSpPr>
            <a:spLocks noGrp="1"/>
          </p:cNvSpPr>
          <p:nvPr>
            <p:ph idx="13"/>
          </p:nvPr>
        </p:nvSpPr>
        <p:spPr/>
        <p:txBody>
          <a:bodyPr anchor="t"/>
          <a:lstStyle/>
          <a:p>
            <a:r>
              <a:rPr lang="en-US" dirty="0">
                <a:cs typeface="Arial"/>
              </a:rPr>
              <a:t>In a Nut Shell</a:t>
            </a:r>
            <a:endParaRPr lang="en-US" dirty="0"/>
          </a:p>
        </p:txBody>
      </p:sp>
      <p:sp>
        <p:nvSpPr>
          <p:cNvPr id="5" name="Title 4">
            <a:extLst>
              <a:ext uri="{FF2B5EF4-FFF2-40B4-BE49-F238E27FC236}">
                <a16:creationId xmlns:a16="http://schemas.microsoft.com/office/drawing/2014/main" id="{B465684D-E048-4526-8649-084807B44CF5}"/>
              </a:ext>
            </a:extLst>
          </p:cNvPr>
          <p:cNvSpPr>
            <a:spLocks noGrp="1"/>
          </p:cNvSpPr>
          <p:nvPr>
            <p:ph type="title"/>
          </p:nvPr>
        </p:nvSpPr>
        <p:spPr/>
        <p:txBody>
          <a:bodyPr>
            <a:normAutofit fontScale="90000"/>
          </a:bodyPr>
          <a:lstStyle/>
          <a:p>
            <a:r>
              <a:rPr lang="en-US" dirty="0"/>
              <a:t>Ohio State</a:t>
            </a:r>
          </a:p>
        </p:txBody>
      </p:sp>
      <p:sp>
        <p:nvSpPr>
          <p:cNvPr id="10" name="TextBox 9">
            <a:extLst>
              <a:ext uri="{FF2B5EF4-FFF2-40B4-BE49-F238E27FC236}">
                <a16:creationId xmlns:a16="http://schemas.microsoft.com/office/drawing/2014/main" id="{3F250DE2-1D27-EC41-B6BF-B567D05175BF}"/>
              </a:ext>
            </a:extLst>
          </p:cNvPr>
          <p:cNvSpPr txBox="1"/>
          <p:nvPr/>
        </p:nvSpPr>
        <p:spPr>
          <a:xfrm>
            <a:off x="746930" y="2648184"/>
            <a:ext cx="7766875"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cs typeface="Arial" panose="020B0604020202020204" pitchFamily="34" charset="0"/>
              </a:rPr>
              <a:t>The Ohio State University is a public, land grant, research, urban, community engaged institution. Founded in 1870.</a:t>
            </a:r>
          </a:p>
          <a:p>
            <a:pPr marL="342900" indent="-342900">
              <a:buFont typeface="Arial" panose="020B0604020202020204" pitchFamily="34" charset="0"/>
              <a:buChar char="•"/>
            </a:pPr>
            <a:r>
              <a:rPr lang="en-US" sz="2400" dirty="0">
                <a:cs typeface="Arial" panose="020B0604020202020204" pitchFamily="34" charset="0"/>
              </a:rPr>
              <a:t>Focused on teaching and learning, research and innovation, outreach and engagement, and resource stewardship.</a:t>
            </a:r>
          </a:p>
          <a:p>
            <a:pPr marL="342900" indent="-342900">
              <a:buFont typeface="Arial" panose="020B0604020202020204" pitchFamily="34" charset="0"/>
              <a:buChar char="•"/>
            </a:pPr>
            <a:r>
              <a:rPr lang="en-US" sz="2400" dirty="0">
                <a:cs typeface="Arial" panose="020B0604020202020204" pitchFamily="34" charset="0"/>
              </a:rPr>
              <a:t>15 colleges, Columbus and 5 regional campuses</a:t>
            </a:r>
          </a:p>
          <a:p>
            <a:pPr marL="342900" indent="-342900">
              <a:buFont typeface="Arial" panose="020B0604020202020204" pitchFamily="34" charset="0"/>
              <a:buChar char="•"/>
            </a:pPr>
            <a:r>
              <a:rPr lang="en-US" sz="2400" dirty="0">
                <a:cs typeface="Arial" panose="020B0604020202020204" pitchFamily="34" charset="0"/>
              </a:rPr>
              <a:t>Enrollment: </a:t>
            </a:r>
            <a:r>
              <a:rPr lang="is-IS" sz="2400" dirty="0">
                <a:cs typeface="Arial" panose="020B0604020202020204" pitchFamily="34" charset="0"/>
              </a:rPr>
              <a:t>66,444 total</a:t>
            </a:r>
          </a:p>
          <a:p>
            <a:pPr marL="342900" indent="-342900">
              <a:buFont typeface="Arial" panose="020B0604020202020204" pitchFamily="34" charset="0"/>
              <a:buChar char="•"/>
            </a:pPr>
            <a:r>
              <a:rPr lang="is-IS" sz="2400" dirty="0">
                <a:cs typeface="Arial" panose="020B0604020202020204" pitchFamily="34" charset="0"/>
              </a:rPr>
              <a:t>In-State Tuition: </a:t>
            </a:r>
            <a:r>
              <a:rPr lang="en-US" sz="2400" dirty="0">
                <a:cs typeface="Arial" panose="020B0604020202020204" pitchFamily="34" charset="0"/>
              </a:rPr>
              <a:t>$10,591</a:t>
            </a:r>
            <a:endParaRPr lang="en-US" sz="2400" dirty="0"/>
          </a:p>
        </p:txBody>
      </p:sp>
    </p:spTree>
    <p:extLst>
      <p:ext uri="{BB962C8B-B14F-4D97-AF65-F5344CB8AC3E}">
        <p14:creationId xmlns:p14="http://schemas.microsoft.com/office/powerpoint/2010/main" val="159058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a:xfrm>
            <a:off x="620442" y="1087344"/>
            <a:ext cx="7194020" cy="4417350"/>
          </a:xfrm>
        </p:spPr>
        <p:txBody>
          <a:bodyPr anchor="t"/>
          <a:lstStyle/>
          <a:p>
            <a:r>
              <a:rPr lang="en-US" sz="4000" b="0" dirty="0">
                <a:solidFill>
                  <a:schemeClr val="tx1"/>
                </a:solidFill>
              </a:rPr>
              <a:t>Presenters Introductions</a:t>
            </a:r>
            <a:endParaRPr lang="en-US" sz="4000">
              <a:solidFill>
                <a:schemeClr val="tx1"/>
              </a:solidFill>
            </a:endParaRPr>
          </a:p>
          <a:p>
            <a:pPr marL="457200" indent="-457200">
              <a:buChar char="•"/>
            </a:pPr>
            <a:r>
              <a:rPr lang="en-US" sz="3200" b="0" dirty="0">
                <a:solidFill>
                  <a:schemeClr val="tx1"/>
                </a:solidFill>
                <a:cs typeface="Arial"/>
              </a:rPr>
              <a:t>Lisa Turner</a:t>
            </a:r>
          </a:p>
          <a:p>
            <a:pPr marL="457200" indent="-457200">
              <a:buChar char="•"/>
            </a:pPr>
            <a:r>
              <a:rPr lang="en-US" sz="3200" b="0" dirty="0">
                <a:solidFill>
                  <a:schemeClr val="tx1"/>
                </a:solidFill>
                <a:cs typeface="Arial"/>
              </a:rPr>
              <a:t>Tiffany Dyer </a:t>
            </a:r>
          </a:p>
          <a:p>
            <a:pPr marL="457200" indent="-457200">
              <a:buChar char="•"/>
            </a:pPr>
            <a:r>
              <a:rPr lang="en-US" sz="3200" b="0" dirty="0">
                <a:solidFill>
                  <a:schemeClr val="tx1"/>
                </a:solidFill>
                <a:cs typeface="Arial"/>
              </a:rPr>
              <a:t>Elizabeth Flansburg-Cruz</a:t>
            </a:r>
            <a:endParaRPr lang="en-US" sz="3200" dirty="0">
              <a:solidFill>
                <a:schemeClr val="tx1"/>
              </a:solidFill>
              <a:cs typeface="Arial"/>
            </a:endParaRPr>
          </a:p>
          <a:p>
            <a:endParaRPr lang="en-US" sz="4000" b="0" dirty="0">
              <a:solidFill>
                <a:schemeClr val="tx1"/>
              </a:solidFill>
              <a:cs typeface="Arial"/>
            </a:endParaRPr>
          </a:p>
          <a:p>
            <a:pPr marL="285750" indent="-285750">
              <a:buFont typeface="Arial" panose="020B0604020202020204" pitchFamily="34" charset="0"/>
              <a:buChar char="•"/>
            </a:pPr>
            <a:endParaRPr lang="en-US" sz="1800" b="0" dirty="0">
              <a:solidFill>
                <a:srgbClr val="000000"/>
              </a:solidFill>
              <a:cs typeface="Arial"/>
            </a:endParaRPr>
          </a:p>
          <a:p>
            <a:endParaRPr lang="en-US" sz="1800" b="0" dirty="0">
              <a:cs typeface="Arial"/>
            </a:endParaRPr>
          </a:p>
        </p:txBody>
      </p:sp>
      <p:sp>
        <p:nvSpPr>
          <p:cNvPr id="3" name="Content Placeholder 2"/>
          <p:cNvSpPr>
            <a:spLocks noGrp="1"/>
          </p:cNvSpPr>
          <p:nvPr>
            <p:ph idx="15"/>
          </p:nvPr>
        </p:nvSpPr>
        <p:spPr/>
        <p:txBody>
          <a:bodyPr/>
          <a:lstStyle/>
          <a:p>
            <a:r>
              <a:rPr lang="en-US" dirty="0"/>
              <a:t>Introductions</a:t>
            </a:r>
          </a:p>
        </p:txBody>
      </p:sp>
    </p:spTree>
    <p:extLst>
      <p:ext uri="{BB962C8B-B14F-4D97-AF65-F5344CB8AC3E}">
        <p14:creationId xmlns:p14="http://schemas.microsoft.com/office/powerpoint/2010/main" val="68076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23D59-DB03-9C48-8B9F-09639AE24F4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9AC7445-9F7F-954A-904F-2E34A1108364}"/>
              </a:ext>
            </a:extLst>
          </p:cNvPr>
          <p:cNvSpPr>
            <a:spLocks noGrp="1"/>
          </p:cNvSpPr>
          <p:nvPr>
            <p:ph type="subTitle" idx="1"/>
          </p:nvPr>
        </p:nvSpPr>
        <p:spPr/>
        <p:txBody>
          <a:bodyPr/>
          <a:lstStyle/>
          <a:p>
            <a:endParaRPr lang="en-US"/>
          </a:p>
        </p:txBody>
      </p:sp>
      <p:pic>
        <p:nvPicPr>
          <p:cNvPr id="5" name="slide.url=https://www.polleverywhere.com/multiple_choice_polls/lMsgzTk7vhiYu84">
            <a:extLst>
              <a:ext uri="{FF2B5EF4-FFF2-40B4-BE49-F238E27FC236}">
                <a16:creationId xmlns:a16="http://schemas.microsoft.com/office/drawing/2014/main" id="{611C8F1F-597F-1349-86E2-F744BB5ADA96}"/>
              </a:ext>
            </a:extLst>
          </p:cNvPr>
          <p:cNvPicPr>
            <a:picLocks/>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85051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F92A-CD03-3144-BD32-084F52CD7E8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D0A96F5-5E89-D445-91E8-B9CF2B6A5C79}"/>
              </a:ext>
            </a:extLst>
          </p:cNvPr>
          <p:cNvSpPr>
            <a:spLocks noGrp="1"/>
          </p:cNvSpPr>
          <p:nvPr>
            <p:ph type="subTitle" idx="1"/>
          </p:nvPr>
        </p:nvSpPr>
        <p:spPr/>
        <p:txBody>
          <a:bodyPr/>
          <a:lstStyle/>
          <a:p>
            <a:endParaRPr lang="en-US"/>
          </a:p>
        </p:txBody>
      </p:sp>
      <p:pic>
        <p:nvPicPr>
          <p:cNvPr id="5" name="slide.url=https://www.polleverywhere.com/multiple_choice_polls/577mC3SmoVBFghV">
            <a:extLst>
              <a:ext uri="{FF2B5EF4-FFF2-40B4-BE49-F238E27FC236}">
                <a16:creationId xmlns:a16="http://schemas.microsoft.com/office/drawing/2014/main" id="{E3FD248F-CC08-FD40-BCC6-8F78DF465251}"/>
              </a:ext>
            </a:extLst>
          </p:cNvPr>
          <p:cNvPicPr>
            <a:picLocks/>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76994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91FA-41F8-BF42-9361-684B14AD55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0873142-2B9F-DE42-ACA5-14DB769041E3}"/>
              </a:ext>
            </a:extLst>
          </p:cNvPr>
          <p:cNvSpPr>
            <a:spLocks noGrp="1"/>
          </p:cNvSpPr>
          <p:nvPr>
            <p:ph type="subTitle" idx="1"/>
          </p:nvPr>
        </p:nvSpPr>
        <p:spPr/>
        <p:txBody>
          <a:bodyPr/>
          <a:lstStyle/>
          <a:p>
            <a:endParaRPr lang="en-US"/>
          </a:p>
        </p:txBody>
      </p:sp>
      <p:pic>
        <p:nvPicPr>
          <p:cNvPr id="7" name="slide.url=https://www.polleverywhere.com/free_text_polls/IOR2paxKQ9goee0">
            <a:extLst>
              <a:ext uri="{FF2B5EF4-FFF2-40B4-BE49-F238E27FC236}">
                <a16:creationId xmlns:a16="http://schemas.microsoft.com/office/drawing/2014/main" id="{8DC0F2C2-A32D-AC40-A80A-DD24ECC9B83B}"/>
              </a:ext>
            </a:extLst>
          </p:cNvPr>
          <p:cNvPicPr>
            <a:picLocks/>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67905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BE8CA-0ACC-4258-B9CE-E91123AB5455}"/>
              </a:ext>
            </a:extLst>
          </p:cNvPr>
          <p:cNvSpPr>
            <a:spLocks noGrp="1"/>
          </p:cNvSpPr>
          <p:nvPr>
            <p:ph idx="16"/>
          </p:nvPr>
        </p:nvSpPr>
        <p:spPr/>
        <p:txBody>
          <a:bodyPr anchor="t"/>
          <a:lstStyle/>
          <a:p>
            <a:r>
              <a:rPr lang="en-US" dirty="0">
                <a:cs typeface="Arial"/>
              </a:rPr>
              <a:t>Audience Intros</a:t>
            </a:r>
            <a:endParaRPr lang="en-US" dirty="0"/>
          </a:p>
        </p:txBody>
      </p:sp>
    </p:spTree>
    <p:extLst>
      <p:ext uri="{BB962C8B-B14F-4D97-AF65-F5344CB8AC3E}">
        <p14:creationId xmlns:p14="http://schemas.microsoft.com/office/powerpoint/2010/main" val="89484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3"/>
          </p:nvPr>
        </p:nvSpPr>
        <p:spPr>
          <a:xfrm>
            <a:off x="610609" y="2249837"/>
            <a:ext cx="8229600" cy="4525963"/>
          </a:xfrm>
        </p:spPr>
        <p:txBody>
          <a:bodyPr anchor="t"/>
          <a:lstStyle/>
          <a:p>
            <a:pPr marL="457200" indent="-457200">
              <a:buFont typeface="Arial" panose="020B0604020202020204" pitchFamily="34" charset="0"/>
              <a:buChar char="•"/>
            </a:pPr>
            <a:r>
              <a:rPr lang="en-US" sz="2800" dirty="0">
                <a:solidFill>
                  <a:schemeClr val="tx1"/>
                </a:solidFill>
              </a:rPr>
              <a:t>Identify the benefits of a mentoring program</a:t>
            </a:r>
          </a:p>
          <a:p>
            <a:pPr marL="457200" indent="-457200">
              <a:buFont typeface="Arial" panose="020B0604020202020204" pitchFamily="34" charset="0"/>
              <a:buChar char="•"/>
            </a:pPr>
            <a:r>
              <a:rPr lang="en-US" sz="2800" dirty="0">
                <a:solidFill>
                  <a:schemeClr val="tx1"/>
                </a:solidFill>
              </a:rPr>
              <a:t>Develop a mentoring map</a:t>
            </a:r>
          </a:p>
          <a:p>
            <a:pPr marL="457200" indent="-457200">
              <a:buFont typeface="Arial" panose="020B0604020202020204" pitchFamily="34" charset="0"/>
              <a:buChar char="•"/>
            </a:pPr>
            <a:r>
              <a:rPr lang="en-US" sz="2800" dirty="0">
                <a:solidFill>
                  <a:schemeClr val="tx1"/>
                </a:solidFill>
              </a:rPr>
              <a:t>Gain advocates and sponsors for your career</a:t>
            </a:r>
          </a:p>
          <a:p>
            <a:pPr marL="457200" indent="-457200">
              <a:buFont typeface="Arial" panose="020B0604020202020204" pitchFamily="34" charset="0"/>
              <a:buChar char="•"/>
            </a:pPr>
            <a:r>
              <a:rPr lang="en-US" sz="2800" dirty="0">
                <a:solidFill>
                  <a:schemeClr val="tx1"/>
                </a:solidFill>
              </a:rPr>
              <a:t>Identify and participate in career enhancement opportunities</a:t>
            </a:r>
          </a:p>
          <a:p>
            <a:pPr marL="457200" indent="-457200">
              <a:buFont typeface="Arial" panose="020B0604020202020204" pitchFamily="34" charset="0"/>
              <a:buChar char="•"/>
            </a:pPr>
            <a:r>
              <a:rPr lang="en-US" sz="2800" dirty="0">
                <a:solidFill>
                  <a:schemeClr val="tx1"/>
                </a:solidFill>
              </a:rPr>
              <a:t>Obtain resources for building a successful mentoring program </a:t>
            </a:r>
            <a:endParaRPr lang="en-US" sz="2800" dirty="0">
              <a:solidFill>
                <a:schemeClr val="tx1"/>
              </a:solidFill>
              <a:cs typeface="Arial"/>
            </a:endParaRPr>
          </a:p>
        </p:txBody>
      </p:sp>
      <p:sp>
        <p:nvSpPr>
          <p:cNvPr id="7" name="Content Placeholder 6"/>
          <p:cNvSpPr>
            <a:spLocks noGrp="1"/>
          </p:cNvSpPr>
          <p:nvPr>
            <p:ph idx="15"/>
          </p:nvPr>
        </p:nvSpPr>
        <p:spPr/>
        <p:txBody>
          <a:bodyPr/>
          <a:lstStyle/>
          <a:p>
            <a:r>
              <a:rPr lang="en-US" dirty="0"/>
              <a:t>Learning Objectives</a:t>
            </a:r>
          </a:p>
        </p:txBody>
      </p:sp>
      <p:sp>
        <p:nvSpPr>
          <p:cNvPr id="5" name="Title 4"/>
          <p:cNvSpPr>
            <a:spLocks noGrp="1"/>
          </p:cNvSpPr>
          <p:nvPr>
            <p:ph type="title"/>
          </p:nvPr>
        </p:nvSpPr>
        <p:spPr>
          <a:xfrm>
            <a:off x="306917" y="1208106"/>
            <a:ext cx="5193456" cy="508313"/>
          </a:xfrm>
        </p:spPr>
        <p:txBody>
          <a:bodyPr>
            <a:normAutofit fontScale="90000"/>
          </a:bodyPr>
          <a:lstStyle/>
          <a:p>
            <a:r>
              <a:rPr lang="en-US" dirty="0"/>
              <a:t>Learning</a:t>
            </a:r>
            <a:r>
              <a:rPr lang="en-US" dirty="0">
                <a:cs typeface="Arial"/>
              </a:rPr>
              <a:t> Objectives</a:t>
            </a:r>
            <a:endParaRPr lang="en-US" dirty="0"/>
          </a:p>
        </p:txBody>
      </p:sp>
    </p:spTree>
    <p:extLst>
      <p:ext uri="{BB962C8B-B14F-4D97-AF65-F5344CB8AC3E}">
        <p14:creationId xmlns:p14="http://schemas.microsoft.com/office/powerpoint/2010/main" val="2854175636"/>
      </p:ext>
    </p:extLst>
  </p:cSld>
  <p:clrMapOvr>
    <a:masterClrMapping/>
  </p:clrMapOvr>
</p:sld>
</file>

<file path=ppt/theme/theme1.xml><?xml version="1.0" encoding="utf-8"?>
<a:theme xmlns:a="http://schemas.openxmlformats.org/drawingml/2006/main" name="2_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987</TotalTime>
  <Words>581</Words>
  <Application>Microsoft Macintosh PowerPoint</Application>
  <PresentationFormat>On-screen Show (4:3)</PresentationFormat>
  <Paragraphs>144</Paragraphs>
  <Slides>20</Slides>
  <Notes>20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2_Title Slide</vt:lpstr>
      <vt:lpstr>Content Slide</vt:lpstr>
      <vt:lpstr>PowerPoint Presentation</vt:lpstr>
      <vt:lpstr>PowerPoint Presentation</vt:lpstr>
      <vt:lpstr>Ohio State</vt:lpstr>
      <vt:lpstr>PowerPoint Presentation</vt:lpstr>
      <vt:lpstr>PowerPoint Presentation</vt:lpstr>
      <vt:lpstr>PowerPoint Presentation</vt:lpstr>
      <vt:lpstr>PowerPoint Presentation</vt:lpstr>
      <vt:lpstr>PowerPoint Presentation</vt:lpstr>
      <vt:lpstr>Learning Objectives</vt:lpstr>
      <vt:lpstr>Agenda</vt:lpstr>
      <vt:lpstr>Mentoring in Action </vt:lpstr>
      <vt:lpstr>Mapping your Support </vt:lpstr>
      <vt:lpstr>Mentoring Map</vt:lpstr>
      <vt:lpstr>PowerPoint Presentation</vt:lpstr>
      <vt:lpstr>Types of Models</vt:lpstr>
      <vt:lpstr>Develop an Action Plan</vt:lpstr>
      <vt:lpstr>Resources</vt:lpstr>
      <vt:lpstr>Resources</vt:lpstr>
      <vt:lpstr>Resources</vt:lpstr>
      <vt:lpstr>Questions</vt:lpstr>
    </vt:vector>
  </TitlesOfParts>
  <Manager/>
  <Company>OSU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Jacquie Aberegg</dc:creator>
  <cp:keywords/>
  <dc:description/>
  <cp:lastModifiedBy>Flansburg-Cruz, Elizabeth</cp:lastModifiedBy>
  <cp:revision>338</cp:revision>
  <cp:lastPrinted>2013-08-13T14:25:08Z</cp:lastPrinted>
  <dcterms:created xsi:type="dcterms:W3CDTF">2013-05-24T18:55:25Z</dcterms:created>
  <dcterms:modified xsi:type="dcterms:W3CDTF">2018-10-02T20:26:14Z</dcterms:modified>
  <cp:category/>
</cp:coreProperties>
</file>