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5143500" type="screen16x9"/>
  <p:notesSz cx="6858000" cy="9144000"/>
  <p:embeddedFontLst>
    <p:embeddedFont>
      <p:font typeface="Roboto Slab" pitchFamily="2" charset="0"/>
      <p:regular r:id="rId36"/>
      <p:bold r:id="rId37"/>
    </p:embeddedFont>
    <p:embeddedFont>
      <p:font typeface="Roboto" panose="020B0604020202020204" charset="0"/>
      <p:regular r:id="rId38"/>
      <p:bold r:id="rId39"/>
      <p:italic r:id="rId40"/>
      <p:boldItalic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  <p:embeddedFont>
      <p:font typeface="Roboto Light" panose="020B060402020202020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5738" autoAdjust="0"/>
  </p:normalViewPr>
  <p:slideViewPr>
    <p:cSldViewPr snapToGrid="0">
      <p:cViewPr varScale="1">
        <p:scale>
          <a:sx n="72" d="100"/>
          <a:sy n="72" d="100"/>
        </p:scale>
        <p:origin x="15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br.org/2014/03/the-importance-of-giving-credit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b="1" dirty="0"/>
              <a:t>The importance of giving credit</a:t>
            </a:r>
            <a:br>
              <a:rPr lang="en" b="1" dirty="0"/>
            </a:br>
            <a:r>
              <a:rPr lang="en" u="sng" dirty="0">
                <a:solidFill>
                  <a:schemeClr val="hlink"/>
                </a:solidFill>
                <a:hlinkClick r:id="rId3"/>
              </a:rPr>
              <a:t>https://hbr.org/2014/03/the-importance-of-giving-credit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b="1" dirty="0"/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" b="1" dirty="0"/>
              <a:t>Remember that there’s plenty of credit to go around.</a:t>
            </a:r>
            <a:r>
              <a:rPr lang="en" dirty="0"/>
              <a:t> </a:t>
            </a:r>
            <a:r>
              <a:rPr lang="en" dirty="0" smtClean="0"/>
              <a:t>..."credit </a:t>
            </a:r>
            <a:r>
              <a:rPr lang="en" dirty="0"/>
              <a:t>is infinitely divisible” — in other words, there are no limits on how many individuals can be recognized for contributing to an outcome."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" dirty="0"/>
              <a:t>It can be diluted by blanket statements.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1000"/>
              </a:spcBef>
              <a:buNone/>
            </a:pPr>
            <a:endParaRPr lang="en" sz="13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rgbClr val="13294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buFont typeface="Roboto Slab"/>
              <a:defRPr sz="4800" b="1"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Clr>
                <a:srgbClr val="E84A27"/>
              </a:buClr>
              <a:buSzPct val="100000"/>
              <a:buFont typeface="Roboto Slab"/>
              <a:defRPr sz="12000" b="1">
                <a:solidFill>
                  <a:srgbClr val="E84A27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rgbClr val="13294B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buFont typeface="Roboto Slab"/>
              <a:defRPr sz="4200" b="1"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SzPct val="100000"/>
              <a:defRPr sz="4200"/>
            </a:lvl2pPr>
            <a:lvl3pPr lvl="2">
              <a:spcBef>
                <a:spcPts val="0"/>
              </a:spcBef>
              <a:buSzPct val="100000"/>
              <a:defRPr sz="4200"/>
            </a:lvl3pPr>
            <a:lvl4pPr lvl="3">
              <a:spcBef>
                <a:spcPts val="0"/>
              </a:spcBef>
              <a:buSzPct val="100000"/>
              <a:defRPr sz="4200"/>
            </a:lvl4pPr>
            <a:lvl5pPr lvl="4">
              <a:spcBef>
                <a:spcPts val="0"/>
              </a:spcBef>
              <a:buSzPct val="100000"/>
              <a:defRPr sz="4200"/>
            </a:lvl5pPr>
            <a:lvl6pPr lvl="5">
              <a:spcBef>
                <a:spcPts val="0"/>
              </a:spcBef>
              <a:buSzPct val="100000"/>
              <a:defRPr sz="4200"/>
            </a:lvl6pPr>
            <a:lvl7pPr lvl="6">
              <a:spcBef>
                <a:spcPts val="0"/>
              </a:spcBef>
              <a:buSzPct val="100000"/>
              <a:defRPr sz="4200"/>
            </a:lvl7pPr>
            <a:lvl8pPr lvl="7">
              <a:spcBef>
                <a:spcPts val="0"/>
              </a:spcBef>
              <a:buSzPct val="100000"/>
              <a:defRPr sz="4200"/>
            </a:lvl8pPr>
            <a:lvl9pPr lvl="8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bg>
      <p:bgPr>
        <a:solidFill>
          <a:srgbClr val="13294B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Font typeface="Roboto Slab"/>
              <a:defRPr b="1"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Font typeface="Roboto Slab"/>
              <a:defRPr b="1"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buFont typeface="Roboto Slab"/>
              <a:defRPr sz="1800" b="1"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buFont typeface="Roboto Slab"/>
              <a:defRPr sz="2400" b="1"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buFont typeface="Roboto Slab"/>
              <a:defRPr sz="6000" b="1"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SzPct val="100000"/>
              <a:defRPr sz="6000"/>
            </a:lvl2pPr>
            <a:lvl3pPr lvl="2">
              <a:spcBef>
                <a:spcPts val="0"/>
              </a:spcBef>
              <a:buSzPct val="100000"/>
              <a:defRPr sz="6000"/>
            </a:lvl3pPr>
            <a:lvl4pPr lvl="3">
              <a:spcBef>
                <a:spcPts val="0"/>
              </a:spcBef>
              <a:buSzPct val="100000"/>
              <a:defRPr sz="6000"/>
            </a:lvl4pPr>
            <a:lvl5pPr lvl="4">
              <a:spcBef>
                <a:spcPts val="0"/>
              </a:spcBef>
              <a:buSzPct val="100000"/>
              <a:defRPr sz="6000"/>
            </a:lvl5pPr>
            <a:lvl6pPr lvl="5">
              <a:spcBef>
                <a:spcPts val="0"/>
              </a:spcBef>
              <a:buSzPct val="100000"/>
              <a:defRPr sz="6000"/>
            </a:lvl6pPr>
            <a:lvl7pPr lvl="6">
              <a:spcBef>
                <a:spcPts val="0"/>
              </a:spcBef>
              <a:buSzPct val="100000"/>
              <a:defRPr sz="6000"/>
            </a:lvl7pPr>
            <a:lvl8pPr lvl="7">
              <a:spcBef>
                <a:spcPts val="0"/>
              </a:spcBef>
              <a:buSzPct val="100000"/>
              <a:defRPr sz="6000"/>
            </a:lvl8pPr>
            <a:lvl9pPr lvl="8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47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buFont typeface="Roboto Slab"/>
              <a:defRPr sz="4200" b="1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54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rgbClr val="13294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Roboto Slab"/>
              <a:buNone/>
              <a:defRPr sz="32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Shape 67"/>
          <p:cNvPicPr preferRelativeResize="0"/>
          <p:nvPr/>
        </p:nvPicPr>
        <p:blipFill rotWithShape="1">
          <a:blip r:embed="rId3">
            <a:alphaModFix amt="19000"/>
          </a:blip>
          <a:srcRect/>
          <a:stretch/>
        </p:blipFill>
        <p:spPr>
          <a:xfrm flipH="1">
            <a:off x="-8932" y="-4011775"/>
            <a:ext cx="9143998" cy="91441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Shape 68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Cultivating Your Leadership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latin typeface="Roboto Light"/>
                <a:ea typeface="Roboto Light"/>
                <a:cs typeface="Roboto Light"/>
                <a:sym typeface="Roboto Light"/>
              </a:rPr>
              <a:t>By Laura Hayden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latin typeface="Roboto Light"/>
                <a:ea typeface="Roboto Light"/>
                <a:cs typeface="Roboto Light"/>
                <a:sym typeface="Roboto Light"/>
              </a:rPr>
              <a:t>Engineering IT, University of Illinois</a:t>
            </a:r>
          </a:p>
        </p:txBody>
      </p:sp>
      <p:pic>
        <p:nvPicPr>
          <p:cNvPr id="70" name="Shape 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7272" y="4450925"/>
            <a:ext cx="300094" cy="43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4" y="0"/>
            <a:ext cx="9132984" cy="473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Cultivating Your Leadership</a:t>
            </a:r>
          </a:p>
        </p:txBody>
      </p:sp>
      <p:sp>
        <p:nvSpPr>
          <p:cNvPr id="141" name="Shape 141"/>
          <p:cNvSpPr/>
          <p:nvPr/>
        </p:nvSpPr>
        <p:spPr>
          <a:xfrm>
            <a:off x="0" y="75"/>
            <a:ext cx="6367200" cy="4737600"/>
          </a:xfrm>
          <a:prstGeom prst="rect">
            <a:avLst/>
          </a:prstGeom>
          <a:solidFill>
            <a:srgbClr val="FFFFFF">
              <a:alpha val="7846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Cultivating Your Leadership: Expectations</a:t>
            </a:r>
          </a:p>
        </p:txBody>
      </p:sp>
      <p:sp>
        <p:nvSpPr>
          <p:cNvPr id="147" name="Shape 147"/>
          <p:cNvSpPr txBox="1">
            <a:spLocks noGrp="1"/>
          </p:cNvSpPr>
          <p:nvPr>
            <p:ph type="title" idx="4294967295"/>
          </p:nvPr>
        </p:nvSpPr>
        <p:spPr>
          <a:xfrm>
            <a:off x="358350" y="358375"/>
            <a:ext cx="4005000" cy="818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13294B"/>
                </a:solidFill>
              </a:rPr>
              <a:t>Expectations</a:t>
            </a:r>
          </a:p>
        </p:txBody>
      </p:sp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4" y="0"/>
            <a:ext cx="9132984" cy="473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/>
          <p:nvPr/>
        </p:nvSpPr>
        <p:spPr>
          <a:xfrm>
            <a:off x="2983475" y="75"/>
            <a:ext cx="6155100" cy="4737600"/>
          </a:xfrm>
          <a:prstGeom prst="rect">
            <a:avLst/>
          </a:prstGeom>
          <a:solidFill>
            <a:srgbClr val="FFFFFF">
              <a:alpha val="7846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50" name="Shape 150" descr="Landscape-Plan-focused.gif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>
            <a:off x="183225" y="284750"/>
            <a:ext cx="8802874" cy="450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226075" y="357800"/>
            <a:ext cx="2808000" cy="44235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/>
              <a:t>No limits!</a:t>
            </a:r>
          </a:p>
        </p:txBody>
      </p:sp>
      <p:pic>
        <p:nvPicPr>
          <p:cNvPr id="156" name="Shape 156" descr="IMG_1053.JPG"/>
          <p:cNvPicPr preferRelativeResize="0"/>
          <p:nvPr/>
        </p:nvPicPr>
        <p:blipFill rotWithShape="1">
          <a:blip r:embed="rId3">
            <a:alphaModFix/>
          </a:blip>
          <a:srcRect l="17321" t="1574"/>
          <a:stretch/>
        </p:blipFill>
        <p:spPr>
          <a:xfrm>
            <a:off x="3383350" y="-2200"/>
            <a:ext cx="57606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400" y="-876310"/>
            <a:ext cx="9194802" cy="6896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226075" y="825282"/>
            <a:ext cx="2808000" cy="2529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/>
              <a:t>The Importance of Giving Credit</a:t>
            </a:r>
          </a:p>
        </p:txBody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226075" y="3306257"/>
            <a:ext cx="2808000" cy="753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By --Sachin H. Jain</a:t>
            </a:r>
          </a:p>
          <a:p>
            <a:pPr lvl="0">
              <a:spcBef>
                <a:spcPts val="0"/>
              </a:spcBef>
              <a:buNone/>
            </a:pPr>
            <a:endParaRPr sz="1800"/>
          </a:p>
          <a:p>
            <a:pPr lvl="0">
              <a:spcBef>
                <a:spcPts val="0"/>
              </a:spcBef>
              <a:buNone/>
            </a:pPr>
            <a:endParaRPr sz="1800"/>
          </a:p>
          <a:p>
            <a:pPr lvl="0" algn="r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168" name="Shape 168"/>
          <p:cNvSpPr txBox="1"/>
          <p:nvPr/>
        </p:nvSpPr>
        <p:spPr>
          <a:xfrm>
            <a:off x="3675625" y="1382100"/>
            <a:ext cx="4964400" cy="3293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There are no limits on how many individuals can be recognized for contributing to an outcome.</a:t>
            </a:r>
          </a:p>
          <a:p>
            <a:pPr lvl="0">
              <a:spcBef>
                <a:spcPts val="0"/>
              </a:spcBef>
              <a:buNone/>
            </a:pPr>
            <a:endParaRPr sz="2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Credit is infinitely divisible.</a:t>
            </a:r>
          </a:p>
          <a:p>
            <a:pPr lvl="0">
              <a:spcBef>
                <a:spcPts val="0"/>
              </a:spcBef>
              <a:buNone/>
            </a:pPr>
            <a:endParaRPr sz="2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...and it costs you nothing.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13294B"/>
                </a:solidFill>
              </a:rPr>
              <a:t>Leadership Lesson</a:t>
            </a:r>
          </a:p>
        </p:txBody>
      </p:sp>
      <p:sp>
        <p:nvSpPr>
          <p:cNvPr id="174" name="Shape 17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75" name="Shape 175"/>
          <p:cNvSpPr txBox="1">
            <a:spLocks noGrp="1"/>
          </p:cNvSpPr>
          <p:nvPr>
            <p:ph type="subTitle" idx="1"/>
          </p:nvPr>
        </p:nvSpPr>
        <p:spPr>
          <a:xfrm>
            <a:off x="265500" y="2779474"/>
            <a:ext cx="4045200" cy="2142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en" sz="2400" b="1"/>
              <a:t>Perseverance</a:t>
            </a:r>
          </a:p>
          <a:p>
            <a:pPr lvl="0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en" sz="2400" b="1"/>
              <a:t>Explore</a:t>
            </a:r>
          </a:p>
          <a:p>
            <a:pPr lvl="0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en" sz="2400" b="1"/>
              <a:t>Give credit</a:t>
            </a:r>
          </a:p>
        </p:txBody>
      </p:sp>
      <p:pic>
        <p:nvPicPr>
          <p:cNvPr id="176" name="Shape 176" descr="Lauras-Table.jpg"/>
          <p:cNvPicPr preferRelativeResize="0"/>
          <p:nvPr/>
        </p:nvPicPr>
        <p:blipFill rotWithShape="1">
          <a:blip r:embed="rId3">
            <a:alphaModFix/>
          </a:blip>
          <a:srcRect t="4666" b="7614"/>
          <a:stretch/>
        </p:blipFill>
        <p:spPr>
          <a:xfrm>
            <a:off x="4939500" y="329150"/>
            <a:ext cx="3837001" cy="44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/>
          <p:nvPr/>
        </p:nvSpPr>
        <p:spPr>
          <a:xfrm>
            <a:off x="4939488" y="4708550"/>
            <a:ext cx="3837000" cy="108300"/>
          </a:xfrm>
          <a:prstGeom prst="rect">
            <a:avLst/>
          </a:prstGeom>
          <a:solidFill>
            <a:srgbClr val="E84A2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hape 182" descr="Landscape Plan-educatio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474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Cultivating Your Leadership: Education</a:t>
            </a:r>
          </a:p>
        </p:txBody>
      </p:sp>
      <p:sp>
        <p:nvSpPr>
          <p:cNvPr id="184" name="Shape 184"/>
          <p:cNvSpPr txBox="1">
            <a:spLocks noGrp="1"/>
          </p:cNvSpPr>
          <p:nvPr>
            <p:ph type="title" idx="4294967295"/>
          </p:nvPr>
        </p:nvSpPr>
        <p:spPr>
          <a:xfrm>
            <a:off x="358350" y="358375"/>
            <a:ext cx="4005000" cy="818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13294B"/>
                </a:solidFill>
              </a:rPr>
              <a:t>Education</a:t>
            </a:r>
          </a:p>
        </p:txBody>
      </p:sp>
      <p:pic>
        <p:nvPicPr>
          <p:cNvPr id="185" name="Shape 185" descr="Landscape-Plan-focused.gif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>
            <a:off x="183225" y="284750"/>
            <a:ext cx="8802874" cy="450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body" idx="4294967295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Leadership Journey as a Landscape</a:t>
            </a:r>
          </a:p>
        </p:txBody>
      </p:sp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4509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Suburban concrete</a:t>
            </a:r>
          </a:p>
        </p:txBody>
      </p:sp>
      <p:pic>
        <p:nvPicPr>
          <p:cNvPr id="192" name="Shape 192" descr="Screen Shot 2017-03-11 at 10.56.41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14152"/>
            <a:ext cx="9144000" cy="472934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/>
          <p:nvPr/>
        </p:nvSpPr>
        <p:spPr>
          <a:xfrm>
            <a:off x="7107100" y="5008475"/>
            <a:ext cx="2037000" cy="135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" sz="700">
                <a:solidFill>
                  <a:srgbClr val="FFFFFF"/>
                </a:solidFill>
              </a:rPr>
              <a:t>Google. Image capture Aug 2012      © 2017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938" y="0"/>
            <a:ext cx="773412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/>
          <p:nvPr/>
        </p:nvSpPr>
        <p:spPr>
          <a:xfrm rot="-5400000">
            <a:off x="-1162550" y="3276000"/>
            <a:ext cx="3447600" cy="28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800">
                <a:solidFill>
                  <a:srgbClr val="CFE2F3"/>
                </a:solidFill>
              </a:rPr>
              <a:t>Photo Credit: Mark Hart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05" name="Shape 205" descr="DSC_0108.JPG"/>
          <p:cNvPicPr preferRelativeResize="0"/>
          <p:nvPr/>
        </p:nvPicPr>
        <p:blipFill rotWithShape="1">
          <a:blip r:embed="rId3">
            <a:alphaModFix/>
          </a:blip>
          <a:srcRect t="9949" b="5946"/>
          <a:stretch/>
        </p:blipFill>
        <p:spPr>
          <a:xfrm>
            <a:off x="-51525" y="0"/>
            <a:ext cx="91955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 txBox="1"/>
          <p:nvPr/>
        </p:nvSpPr>
        <p:spPr>
          <a:xfrm>
            <a:off x="0" y="4792650"/>
            <a:ext cx="3447600" cy="28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7F7F7F"/>
                </a:solidFill>
              </a:rPr>
              <a:t>Photo Credit: Laura Hayden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226075" y="357800"/>
            <a:ext cx="2808000" cy="44235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“What got you here won’t get you there!”</a:t>
            </a:r>
            <a:br>
              <a:rPr lang="en" sz="3000"/>
            </a:br>
            <a:endParaRPr lang="en" sz="3000"/>
          </a:p>
          <a:p>
            <a:pPr lvl="0" algn="r">
              <a:spcBef>
                <a:spcPts val="0"/>
              </a:spcBef>
              <a:buNone/>
            </a:pPr>
            <a:r>
              <a:rPr lang="en" sz="1400" b="0">
                <a:latin typeface="Roboto Light"/>
                <a:ea typeface="Roboto Light"/>
                <a:cs typeface="Roboto Light"/>
                <a:sym typeface="Roboto Light"/>
              </a:rPr>
              <a:t>-- Marshall Goldsmith</a:t>
            </a:r>
          </a:p>
        </p:txBody>
      </p:sp>
      <p:pic>
        <p:nvPicPr>
          <p:cNvPr id="76" name="Shape 76" descr="Black and white upward shot of Golden Gate Bridge"/>
          <p:cNvPicPr preferRelativeResize="0"/>
          <p:nvPr/>
        </p:nvPicPr>
        <p:blipFill rotWithShape="1">
          <a:blip r:embed="rId3">
            <a:alphaModFix/>
          </a:blip>
          <a:srcRect l="19071" t="9" r="4853"/>
          <a:stretch/>
        </p:blipFill>
        <p:spPr>
          <a:xfrm>
            <a:off x="3274676" y="0"/>
            <a:ext cx="5869325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hape 211" descr="Screen Shot 2017-03-12 at 2.59.05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576" y="0"/>
            <a:ext cx="702484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Shape 212"/>
          <p:cNvSpPr txBox="1"/>
          <p:nvPr/>
        </p:nvSpPr>
        <p:spPr>
          <a:xfrm>
            <a:off x="0" y="4872800"/>
            <a:ext cx="2583000" cy="27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7F7F7F"/>
                </a:solidFill>
              </a:rPr>
              <a:t>Photo Credit: Laura Hayden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hape 217" descr="alexis-brown-8298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609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/>
          <p:nvPr/>
        </p:nvSpPr>
        <p:spPr>
          <a:xfrm>
            <a:off x="0" y="3991625"/>
            <a:ext cx="9144000" cy="1314900"/>
          </a:xfrm>
          <a:prstGeom prst="rect">
            <a:avLst/>
          </a:prstGeom>
          <a:solidFill>
            <a:srgbClr val="222222">
              <a:alpha val="5154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Back to school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/>
        </p:nvSpPr>
        <p:spPr>
          <a:xfrm>
            <a:off x="647125" y="638975"/>
            <a:ext cx="6511200" cy="75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Welcome to the internet</a:t>
            </a:r>
          </a:p>
        </p:txBody>
      </p:sp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1149" y="1914700"/>
            <a:ext cx="4324100" cy="264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075" y="1914700"/>
            <a:ext cx="3365289" cy="21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Shape 226"/>
          <p:cNvSpPr txBox="1"/>
          <p:nvPr/>
        </p:nvSpPr>
        <p:spPr>
          <a:xfrm>
            <a:off x="647125" y="4078100"/>
            <a:ext cx="2766900" cy="30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</a:rPr>
              <a:t>Gopher: University of Minnesota</a:t>
            </a:r>
          </a:p>
        </p:txBody>
      </p:sp>
      <p:sp>
        <p:nvSpPr>
          <p:cNvPr id="227" name="Shape 227"/>
          <p:cNvSpPr txBox="1"/>
          <p:nvPr/>
        </p:nvSpPr>
        <p:spPr>
          <a:xfrm>
            <a:off x="4394950" y="4567000"/>
            <a:ext cx="4457100" cy="30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</a:rPr>
              <a:t>Mosaic: NCSA at the University of Illinois at Urbana-Campaign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Graduation</a:t>
            </a:r>
          </a:p>
        </p:txBody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Your education is a dress rehearsal for a life that is yours to lead.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--Nora Ephron</a:t>
            </a:r>
          </a:p>
        </p:txBody>
      </p:sp>
      <p:pic>
        <p:nvPicPr>
          <p:cNvPr id="234" name="Shape 234" descr="graduation-b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0249" y="0"/>
            <a:ext cx="6928276" cy="519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hape 239" descr="laura-arboris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0800"/>
            <a:ext cx="4208724" cy="5611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 descr="Screen Shot 2017-03-12 at 3.55.53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8725" y="183275"/>
            <a:ext cx="4935275" cy="52043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1" name="Shape 241"/>
          <p:cNvCxnSpPr/>
          <p:nvPr/>
        </p:nvCxnSpPr>
        <p:spPr>
          <a:xfrm>
            <a:off x="3309525" y="2519050"/>
            <a:ext cx="1370100" cy="10500"/>
          </a:xfrm>
          <a:prstGeom prst="straightConnector1">
            <a:avLst/>
          </a:prstGeom>
          <a:noFill/>
          <a:ln w="114300" cap="flat" cmpd="sng">
            <a:solidFill>
              <a:srgbClr val="E84A27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222222"/>
                </a:solidFill>
              </a:rPr>
              <a:t>Leadership Lesson</a:t>
            </a:r>
          </a:p>
        </p:txBody>
      </p:sp>
      <p:sp>
        <p:nvSpPr>
          <p:cNvPr id="247" name="Shape 247"/>
          <p:cNvSpPr txBox="1">
            <a:spLocks noGrp="1"/>
          </p:cNvSpPr>
          <p:nvPr>
            <p:ph type="subTitle" idx="1"/>
          </p:nvPr>
        </p:nvSpPr>
        <p:spPr>
          <a:xfrm>
            <a:off x="265500" y="2779480"/>
            <a:ext cx="4045200" cy="2005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en" sz="2400" b="1">
                <a:solidFill>
                  <a:srgbClr val="7F7F7F"/>
                </a:solidFill>
              </a:rPr>
              <a:t>Get out of </a:t>
            </a:r>
            <a:br>
              <a:rPr lang="en" sz="2400" b="1">
                <a:solidFill>
                  <a:srgbClr val="7F7F7F"/>
                </a:solidFill>
              </a:rPr>
            </a:br>
            <a:r>
              <a:rPr lang="en" sz="2400" b="1">
                <a:solidFill>
                  <a:srgbClr val="7F7F7F"/>
                </a:solidFill>
              </a:rPr>
              <a:t>your comfort zone.</a:t>
            </a:r>
          </a:p>
        </p:txBody>
      </p:sp>
      <p:sp>
        <p:nvSpPr>
          <p:cNvPr id="248" name="Shape 248"/>
          <p:cNvSpPr/>
          <p:nvPr/>
        </p:nvSpPr>
        <p:spPr>
          <a:xfrm>
            <a:off x="4922150" y="4057875"/>
            <a:ext cx="3837000" cy="108300"/>
          </a:xfrm>
          <a:prstGeom prst="rect">
            <a:avLst/>
          </a:prstGeom>
          <a:solidFill>
            <a:srgbClr val="E84A2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9" name="Shape 249"/>
          <p:cNvSpPr/>
          <p:nvPr/>
        </p:nvSpPr>
        <p:spPr>
          <a:xfrm>
            <a:off x="5688000" y="1401750"/>
            <a:ext cx="2340000" cy="23400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0" name="Shape 250"/>
          <p:cNvSpPr txBox="1"/>
          <p:nvPr/>
        </p:nvSpPr>
        <p:spPr>
          <a:xfrm>
            <a:off x="5967300" y="2284200"/>
            <a:ext cx="1781400" cy="57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Comfort Zone</a:t>
            </a:r>
          </a:p>
        </p:txBody>
      </p:sp>
      <p:grpSp>
        <p:nvGrpSpPr>
          <p:cNvPr id="251" name="Shape 251"/>
          <p:cNvGrpSpPr/>
          <p:nvPr/>
        </p:nvGrpSpPr>
        <p:grpSpPr>
          <a:xfrm>
            <a:off x="7615150" y="1180475"/>
            <a:ext cx="502500" cy="323400"/>
            <a:chOff x="7615150" y="1180475"/>
            <a:chExt cx="502500" cy="323400"/>
          </a:xfrm>
        </p:grpSpPr>
        <p:sp>
          <p:nvSpPr>
            <p:cNvPr id="252" name="Shape 252"/>
            <p:cNvSpPr/>
            <p:nvPr/>
          </p:nvSpPr>
          <p:spPr>
            <a:xfrm>
              <a:off x="7704700" y="1180475"/>
              <a:ext cx="323400" cy="3234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3" name="Shape 253"/>
            <p:cNvSpPr txBox="1"/>
            <p:nvPr/>
          </p:nvSpPr>
          <p:spPr>
            <a:xfrm>
              <a:off x="7615150" y="1240325"/>
              <a:ext cx="502500" cy="203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800"/>
                <a:t>You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Shape 2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4" y="0"/>
            <a:ext cx="9132984" cy="473772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Cultivating Your Leadership: Career</a:t>
            </a:r>
          </a:p>
        </p:txBody>
      </p:sp>
      <p:sp>
        <p:nvSpPr>
          <p:cNvPr id="260" name="Shape 260"/>
          <p:cNvSpPr/>
          <p:nvPr/>
        </p:nvSpPr>
        <p:spPr>
          <a:xfrm>
            <a:off x="0" y="75"/>
            <a:ext cx="6367200" cy="4737600"/>
          </a:xfrm>
          <a:prstGeom prst="rect">
            <a:avLst/>
          </a:prstGeom>
          <a:solidFill>
            <a:srgbClr val="FFFFFF">
              <a:alpha val="7846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1" name="Shape 261"/>
          <p:cNvSpPr txBox="1">
            <a:spLocks noGrp="1"/>
          </p:cNvSpPr>
          <p:nvPr>
            <p:ph type="title" idx="4294967295"/>
          </p:nvPr>
        </p:nvSpPr>
        <p:spPr>
          <a:xfrm>
            <a:off x="358350" y="358375"/>
            <a:ext cx="4005000" cy="818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13294B"/>
                </a:solidFill>
              </a:rPr>
              <a:t>Career</a:t>
            </a:r>
          </a:p>
        </p:txBody>
      </p:sp>
      <p:pic>
        <p:nvPicPr>
          <p:cNvPr id="262" name="Shape 262" descr="Landscape-Plan-focused.gif"/>
          <p:cNvPicPr preferRelativeResize="0"/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>
            <a:off x="183225" y="284750"/>
            <a:ext cx="8802874" cy="450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Leadership Journey as a Landscape: Career</a:t>
            </a:r>
          </a:p>
        </p:txBody>
      </p:sp>
      <p:pic>
        <p:nvPicPr>
          <p:cNvPr id="268" name="Shape 268" descr="Screen Shot 2017-03-12 at 4.07.12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628935" cy="4392025"/>
          </a:xfrm>
          <a:prstGeom prst="rect">
            <a:avLst/>
          </a:prstGeom>
          <a:noFill/>
          <a:ln w="9525" cap="flat" cmpd="sng">
            <a:solidFill>
              <a:srgbClr val="13294B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69" name="Shape 269" descr="Screen Shot 2017-03-12 at 4.10.05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100" y="268300"/>
            <a:ext cx="5179651" cy="4306450"/>
          </a:xfrm>
          <a:prstGeom prst="rect">
            <a:avLst/>
          </a:prstGeom>
          <a:noFill/>
          <a:ln w="9525" cap="flat" cmpd="sng">
            <a:solidFill>
              <a:srgbClr val="13294B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70" name="Shape 270" descr="Screen Shot 2017-03-12 at 4.14.11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7888" y="780400"/>
            <a:ext cx="5960537" cy="3916425"/>
          </a:xfrm>
          <a:prstGeom prst="rect">
            <a:avLst/>
          </a:prstGeom>
          <a:noFill/>
          <a:ln w="9525" cap="flat" cmpd="sng">
            <a:solidFill>
              <a:srgbClr val="13294B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71" name="Shape 271" descr="www.ece.illinois.edu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18275" y="1435901"/>
            <a:ext cx="7278427" cy="3707600"/>
          </a:xfrm>
          <a:prstGeom prst="rect">
            <a:avLst/>
          </a:prstGeom>
          <a:noFill/>
          <a:ln w="9525" cap="flat" cmpd="sng">
            <a:solidFill>
              <a:srgbClr val="13294B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265500" y="3763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222222"/>
                </a:solidFill>
              </a:rPr>
              <a:t>Leadership Lesson(s)</a:t>
            </a:r>
          </a:p>
        </p:txBody>
      </p:sp>
      <p:sp>
        <p:nvSpPr>
          <p:cNvPr id="277" name="Shape 277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000" b="1"/>
              <a:t>Bring your ‘A’ game</a:t>
            </a:r>
          </a:p>
        </p:txBody>
      </p:sp>
      <p:sp>
        <p:nvSpPr>
          <p:cNvPr id="278" name="Shape 278"/>
          <p:cNvSpPr txBox="1">
            <a:spLocks noGrp="1"/>
          </p:cNvSpPr>
          <p:nvPr>
            <p:ph type="subTitle" idx="1"/>
          </p:nvPr>
        </p:nvSpPr>
        <p:spPr>
          <a:xfrm>
            <a:off x="265500" y="1858675"/>
            <a:ext cx="4045200" cy="2926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en" sz="2400" b="1">
                <a:solidFill>
                  <a:srgbClr val="7F7F7F"/>
                </a:solidFill>
              </a:rPr>
              <a:t>Presence</a:t>
            </a:r>
            <a:r>
              <a:rPr lang="en" sz="2400">
                <a:solidFill>
                  <a:srgbClr val="7F7F7F"/>
                </a:solidFill>
                <a:latin typeface="Roboto Light"/>
                <a:ea typeface="Roboto Light"/>
                <a:cs typeface="Roboto Light"/>
                <a:sym typeface="Roboto Light"/>
              </a:rPr>
              <a:t/>
            </a:r>
            <a:br>
              <a:rPr lang="en" sz="2400">
                <a:solidFill>
                  <a:srgbClr val="7F7F7F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2400" b="1">
                <a:solidFill>
                  <a:srgbClr val="7F7F7F"/>
                </a:solidFill>
              </a:rPr>
              <a:t>Be intentional!</a:t>
            </a:r>
          </a:p>
          <a:p>
            <a:pPr lvl="0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en" sz="2400">
                <a:solidFill>
                  <a:srgbClr val="7F7F7F"/>
                </a:solidFill>
                <a:latin typeface="Roboto Light"/>
                <a:ea typeface="Roboto Light"/>
                <a:cs typeface="Roboto Light"/>
                <a:sym typeface="Roboto Light"/>
              </a:rPr>
              <a:t>Show </a:t>
            </a:r>
            <a:r>
              <a:rPr lang="en" sz="2400" b="1">
                <a:solidFill>
                  <a:srgbClr val="7F7F7F"/>
                </a:solidFill>
              </a:rPr>
              <a:t>confidence </a:t>
            </a:r>
            <a:br>
              <a:rPr lang="en" sz="2400" b="1">
                <a:solidFill>
                  <a:srgbClr val="7F7F7F"/>
                </a:solidFill>
              </a:rPr>
            </a:br>
            <a:r>
              <a:rPr lang="en" sz="2400">
                <a:solidFill>
                  <a:srgbClr val="7F7F7F"/>
                </a:solidFill>
                <a:latin typeface="Roboto Light"/>
                <a:ea typeface="Roboto Light"/>
                <a:cs typeface="Roboto Light"/>
                <a:sym typeface="Roboto Light"/>
              </a:rPr>
              <a:t>&amp; </a:t>
            </a:r>
            <a:r>
              <a:rPr lang="en" sz="2400" b="1">
                <a:solidFill>
                  <a:srgbClr val="7F7F7F"/>
                </a:solidFill>
              </a:rPr>
              <a:t>competence</a:t>
            </a:r>
          </a:p>
        </p:txBody>
      </p:sp>
      <p:sp>
        <p:nvSpPr>
          <p:cNvPr id="279" name="Shape 279"/>
          <p:cNvSpPr/>
          <p:nvPr/>
        </p:nvSpPr>
        <p:spPr>
          <a:xfrm>
            <a:off x="4922150" y="4057875"/>
            <a:ext cx="3837000" cy="108300"/>
          </a:xfrm>
          <a:prstGeom prst="rect">
            <a:avLst/>
          </a:prstGeom>
          <a:solidFill>
            <a:srgbClr val="E84A2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Confidence</a:t>
            </a:r>
          </a:p>
        </p:txBody>
      </p:sp>
      <p:sp>
        <p:nvSpPr>
          <p:cNvPr id="285" name="Shape 285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 feeling or belief that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you can do something well</a:t>
            </a:r>
          </a:p>
        </p:txBody>
      </p:sp>
      <p:sp>
        <p:nvSpPr>
          <p:cNvPr id="286" name="Shape 28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Confidence Blacklist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har char="❏"/>
            </a:pPr>
            <a:r>
              <a:rPr lang="en"/>
              <a:t>Over thinking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har char="❏"/>
            </a:pPr>
            <a:r>
              <a:rPr lang="en"/>
              <a:t>People pleasing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har char="❏"/>
            </a:pPr>
            <a:r>
              <a:rPr lang="en"/>
              <a:t>Inability of letting defeats go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har char="❏"/>
            </a:pPr>
            <a:r>
              <a:rPr lang="en"/>
              <a:t>Refusing to own an achievement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har char="❏"/>
            </a:pPr>
            <a:r>
              <a:rPr lang="en"/>
              <a:t>Luck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har char="❏"/>
            </a:pPr>
            <a:r>
              <a:rPr lang="en"/>
              <a:t>Perfection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Kay, Katty., and Claire Shipman. </a:t>
            </a:r>
            <a:r>
              <a:rPr lang="en" sz="1200" b="1"/>
              <a:t>The Confidence Code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is a Leadership Journey?</a:t>
            </a:r>
          </a:p>
        </p:txBody>
      </p:sp>
      <p:sp>
        <p:nvSpPr>
          <p:cNvPr id="82" name="Shape 8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/>
              <a:t>Redemptive Narrative</a:t>
            </a:r>
          </a:p>
          <a:p>
            <a:pPr lvl="0">
              <a:spcBef>
                <a:spcPts val="0"/>
              </a:spcBef>
              <a:buNone/>
            </a:pPr>
            <a:r>
              <a:rPr lang="en" b="1"/>
              <a:t>“shows that actively framing your narrative, helps adopt a positive identity that can lead to sharing more purposeful stories.”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 sz="1400">
                <a:latin typeface="Roboto Light"/>
                <a:ea typeface="Roboto Light"/>
                <a:cs typeface="Roboto Light"/>
                <a:sym typeface="Roboto Light"/>
              </a:rPr>
              <a:t>--by Emily Esfahani Smith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 type of narrative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8115900" cy="409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en" sz="2400" b="0">
                <a:latin typeface="Roboto Light"/>
                <a:ea typeface="Roboto Light"/>
                <a:cs typeface="Roboto Light"/>
                <a:sym typeface="Roboto Light"/>
              </a:rPr>
              <a:t>Have </a:t>
            </a:r>
            <a:r>
              <a:rPr lang="en" sz="2400">
                <a:latin typeface="Roboto"/>
                <a:ea typeface="Roboto"/>
                <a:cs typeface="Roboto"/>
                <a:sym typeface="Roboto"/>
              </a:rPr>
              <a:t>perseverance</a:t>
            </a:r>
            <a:r>
              <a:rPr lang="en" sz="2400" b="0">
                <a:latin typeface="Roboto Light"/>
                <a:ea typeface="Roboto Light"/>
                <a:cs typeface="Roboto Light"/>
                <a:sym typeface="Roboto Light"/>
              </a:rPr>
              <a:t/>
            </a:r>
            <a:br>
              <a:rPr lang="en" sz="2400" b="0"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2400" b="0">
                <a:latin typeface="Roboto Light"/>
                <a:ea typeface="Roboto Light"/>
                <a:cs typeface="Roboto Light"/>
                <a:sym typeface="Roboto Light"/>
              </a:rPr>
              <a:t>Don’t set limits on your ability to </a:t>
            </a:r>
            <a:r>
              <a:rPr lang="en" sz="2400">
                <a:latin typeface="Roboto"/>
                <a:ea typeface="Roboto"/>
                <a:cs typeface="Roboto"/>
                <a:sym typeface="Roboto"/>
              </a:rPr>
              <a:t>explore</a:t>
            </a:r>
          </a:p>
          <a:p>
            <a:pPr lvl="0" algn="ctr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en" sz="2400" b="0">
                <a:latin typeface="Roboto Light"/>
                <a:ea typeface="Roboto Light"/>
                <a:cs typeface="Roboto Light"/>
                <a:sym typeface="Roboto Light"/>
              </a:rPr>
              <a:t>Take risks</a:t>
            </a:r>
          </a:p>
          <a:p>
            <a:pPr lvl="0" algn="ctr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en" sz="2400">
                <a:latin typeface="Roboto"/>
                <a:ea typeface="Roboto"/>
                <a:cs typeface="Roboto"/>
                <a:sym typeface="Roboto"/>
              </a:rPr>
              <a:t>Get out of your comfort zone</a:t>
            </a:r>
          </a:p>
          <a:p>
            <a:pPr lvl="0" algn="ctr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en" sz="2400" b="0">
                <a:latin typeface="Roboto Light"/>
                <a:ea typeface="Roboto Light"/>
                <a:cs typeface="Roboto Light"/>
                <a:sym typeface="Roboto Light"/>
              </a:rPr>
              <a:t>Have </a:t>
            </a:r>
            <a:r>
              <a:rPr lang="en" sz="2400">
                <a:latin typeface="Roboto"/>
                <a:ea typeface="Roboto"/>
                <a:cs typeface="Roboto"/>
                <a:sym typeface="Roboto"/>
              </a:rPr>
              <a:t>presence</a:t>
            </a:r>
          </a:p>
          <a:p>
            <a:pPr lvl="0" algn="ctr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en" sz="2400" b="0">
                <a:latin typeface="Roboto Light"/>
                <a:ea typeface="Roboto Light"/>
                <a:cs typeface="Roboto Light"/>
                <a:sym typeface="Roboto Light"/>
              </a:rPr>
              <a:t>Be intentional</a:t>
            </a:r>
          </a:p>
          <a:p>
            <a:pPr lvl="0" algn="ctr" rtl="0">
              <a:lnSpc>
                <a:spcPct val="115000"/>
              </a:lnSpc>
              <a:spcBef>
                <a:spcPts val="1000"/>
              </a:spcBef>
              <a:buNone/>
            </a:pPr>
            <a:r>
              <a:rPr lang="en" sz="2400" b="0">
                <a:latin typeface="Roboto Light"/>
                <a:ea typeface="Roboto Light"/>
                <a:cs typeface="Roboto Light"/>
                <a:sym typeface="Roboto Light"/>
              </a:rPr>
              <a:t>Show </a:t>
            </a:r>
            <a:r>
              <a:rPr lang="en" sz="2400">
                <a:latin typeface="Roboto"/>
                <a:ea typeface="Roboto"/>
                <a:cs typeface="Roboto"/>
                <a:sym typeface="Roboto"/>
              </a:rPr>
              <a:t>confidence</a:t>
            </a:r>
            <a:r>
              <a:rPr lang="en" sz="2400" b="0">
                <a:latin typeface="Roboto Light"/>
                <a:ea typeface="Roboto Light"/>
                <a:cs typeface="Roboto Light"/>
                <a:sym typeface="Roboto Light"/>
              </a:rPr>
              <a:t> &amp;  </a:t>
            </a:r>
            <a:r>
              <a:rPr lang="en" sz="2400">
                <a:latin typeface="Roboto"/>
                <a:ea typeface="Roboto"/>
                <a:cs typeface="Roboto"/>
                <a:sym typeface="Roboto"/>
              </a:rPr>
              <a:t>competence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8010000" cy="409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/>
              <a:t>Cultivating your leadership is being intentional about how you want to lead and how you want to be seen as a leader.</a:t>
            </a:r>
          </a:p>
        </p:txBody>
      </p:sp>
      <p:pic>
        <p:nvPicPr>
          <p:cNvPr id="297" name="Shape 297"/>
          <p:cNvPicPr preferRelativeResize="0"/>
          <p:nvPr/>
        </p:nvPicPr>
        <p:blipFill rotWithShape="1">
          <a:blip r:embed="rId3">
            <a:alphaModFix amt="19000"/>
          </a:blip>
          <a:srcRect t="19676" b="24074"/>
          <a:stretch/>
        </p:blipFill>
        <p:spPr>
          <a:xfrm flipH="1">
            <a:off x="2" y="0"/>
            <a:ext cx="914399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Thank you.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Shape 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4" y="0"/>
            <a:ext cx="9132984" cy="473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Cultivating Your Leadership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How do I dig-in?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/>
              <a:t>The process begins with:</a:t>
            </a:r>
          </a:p>
          <a:p>
            <a:pPr marL="457200" lvl="0" indent="-342900" rtl="0">
              <a:spcBef>
                <a:spcPts val="0"/>
              </a:spcBef>
              <a:buAutoNum type="arabicPeriod"/>
            </a:pPr>
            <a:r>
              <a:rPr lang="en"/>
              <a:t>reflect back on your life</a:t>
            </a:r>
          </a:p>
          <a:p>
            <a:pPr marL="457200" lvl="0" indent="-342900" rtl="0">
              <a:spcBef>
                <a:spcPts val="0"/>
              </a:spcBef>
              <a:buAutoNum type="arabicPeriod"/>
            </a:pPr>
            <a:r>
              <a:rPr lang="en"/>
              <a:t>consider certain highs and lows</a:t>
            </a:r>
          </a:p>
          <a:p>
            <a:pPr marL="457200" lvl="0" indent="-342900" rtl="0">
              <a:spcBef>
                <a:spcPts val="0"/>
              </a:spcBef>
              <a:buAutoNum type="arabicPeriod"/>
            </a:pPr>
            <a:r>
              <a:rPr lang="en"/>
              <a:t>think about your beliefs and values</a:t>
            </a:r>
          </a:p>
          <a:p>
            <a:pPr marL="457200" lvl="0" indent="-342900">
              <a:spcBef>
                <a:spcPts val="0"/>
              </a:spcBef>
              <a:buAutoNum type="arabicPeriod"/>
            </a:pPr>
            <a:r>
              <a:rPr lang="en"/>
              <a:t>identify key moments that affected your journey</a:t>
            </a:r>
            <a:br>
              <a:rPr lang="en"/>
            </a:br>
            <a:endParaRPr lang="e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Leadership Journey</a:t>
            </a:r>
          </a:p>
        </p:txBody>
      </p:sp>
      <p:sp>
        <p:nvSpPr>
          <p:cNvPr id="95" name="Shape 95"/>
          <p:cNvSpPr txBox="1"/>
          <p:nvPr/>
        </p:nvSpPr>
        <p:spPr>
          <a:xfrm>
            <a:off x="553600" y="2983725"/>
            <a:ext cx="1227900" cy="26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TIME</a:t>
            </a:r>
          </a:p>
        </p:txBody>
      </p:sp>
      <p:sp>
        <p:nvSpPr>
          <p:cNvPr id="96" name="Shape 96"/>
          <p:cNvSpPr txBox="1"/>
          <p:nvPr/>
        </p:nvSpPr>
        <p:spPr>
          <a:xfrm rot="-5400000">
            <a:off x="-261750" y="474575"/>
            <a:ext cx="885900" cy="36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666666"/>
                </a:solidFill>
              </a:rPr>
              <a:t>HIGHS</a:t>
            </a:r>
          </a:p>
        </p:txBody>
      </p:sp>
      <p:sp>
        <p:nvSpPr>
          <p:cNvPr id="97" name="Shape 97"/>
          <p:cNvSpPr txBox="1"/>
          <p:nvPr/>
        </p:nvSpPr>
        <p:spPr>
          <a:xfrm rot="-5400000">
            <a:off x="-261750" y="3905450"/>
            <a:ext cx="885900" cy="36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666666"/>
                </a:solidFill>
              </a:rPr>
              <a:t>LOWS</a:t>
            </a:r>
          </a:p>
        </p:txBody>
      </p:sp>
      <p:pic>
        <p:nvPicPr>
          <p:cNvPr id="98" name="Shape 98" descr="Landscape-Placemarks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382000" cy="471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 descr="Landscape-rollercoaster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0"/>
            <a:ext cx="8382000" cy="471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Leadership Journey</a:t>
            </a:r>
          </a:p>
        </p:txBody>
      </p:sp>
      <p:sp>
        <p:nvSpPr>
          <p:cNvPr id="105" name="Shape 105"/>
          <p:cNvSpPr txBox="1"/>
          <p:nvPr/>
        </p:nvSpPr>
        <p:spPr>
          <a:xfrm>
            <a:off x="553600" y="2983725"/>
            <a:ext cx="1227900" cy="26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TIME</a:t>
            </a:r>
          </a:p>
        </p:txBody>
      </p:sp>
      <p:sp>
        <p:nvSpPr>
          <p:cNvPr id="106" name="Shape 106"/>
          <p:cNvSpPr txBox="1"/>
          <p:nvPr/>
        </p:nvSpPr>
        <p:spPr>
          <a:xfrm rot="-5400000">
            <a:off x="-261750" y="474575"/>
            <a:ext cx="885900" cy="36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666666"/>
                </a:solidFill>
              </a:rPr>
              <a:t>HIGHS</a:t>
            </a:r>
          </a:p>
        </p:txBody>
      </p:sp>
      <p:sp>
        <p:nvSpPr>
          <p:cNvPr id="107" name="Shape 107"/>
          <p:cNvSpPr txBox="1"/>
          <p:nvPr/>
        </p:nvSpPr>
        <p:spPr>
          <a:xfrm rot="-5400000">
            <a:off x="-261750" y="3905450"/>
            <a:ext cx="885900" cy="36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666666"/>
                </a:solidFill>
              </a:rPr>
              <a:t>LOWS</a:t>
            </a:r>
          </a:p>
        </p:txBody>
      </p:sp>
      <p:pic>
        <p:nvPicPr>
          <p:cNvPr id="108" name="Shape 108" descr="Landscape-Placemarks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382000" cy="471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 descr="Landscape-whoa-is-me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0"/>
            <a:ext cx="8382000" cy="471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Leadership Journey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553600" y="2983725"/>
            <a:ext cx="1227900" cy="26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TIME</a:t>
            </a:r>
          </a:p>
        </p:txBody>
      </p:sp>
      <p:sp>
        <p:nvSpPr>
          <p:cNvPr id="116" name="Shape 116"/>
          <p:cNvSpPr txBox="1"/>
          <p:nvPr/>
        </p:nvSpPr>
        <p:spPr>
          <a:xfrm rot="-5400000">
            <a:off x="-261750" y="474575"/>
            <a:ext cx="885900" cy="36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666666"/>
                </a:solidFill>
              </a:rPr>
              <a:t>HIGHS</a:t>
            </a:r>
          </a:p>
        </p:txBody>
      </p:sp>
      <p:sp>
        <p:nvSpPr>
          <p:cNvPr id="117" name="Shape 117"/>
          <p:cNvSpPr txBox="1"/>
          <p:nvPr/>
        </p:nvSpPr>
        <p:spPr>
          <a:xfrm rot="-5400000">
            <a:off x="-261750" y="3905450"/>
            <a:ext cx="885900" cy="36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666666"/>
                </a:solidFill>
              </a:rPr>
              <a:t>LOWS</a:t>
            </a:r>
          </a:p>
        </p:txBody>
      </p:sp>
      <p:pic>
        <p:nvPicPr>
          <p:cNvPr id="118" name="Shape 118" descr="Landscape-Placemarks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382000" cy="471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 descr="Landscape-Plan-focused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0"/>
            <a:ext cx="8382000" cy="471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4" y="0"/>
            <a:ext cx="9132984" cy="473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Cultivating Your Leadership</a:t>
            </a:r>
          </a:p>
        </p:txBody>
      </p:sp>
      <p:sp>
        <p:nvSpPr>
          <p:cNvPr id="126" name="Shape 126"/>
          <p:cNvSpPr/>
          <p:nvPr/>
        </p:nvSpPr>
        <p:spPr>
          <a:xfrm>
            <a:off x="2983475" y="75"/>
            <a:ext cx="6155100" cy="4737600"/>
          </a:xfrm>
          <a:prstGeom prst="rect">
            <a:avLst/>
          </a:prstGeom>
          <a:solidFill>
            <a:srgbClr val="FFFFFF">
              <a:alpha val="7846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4" y="0"/>
            <a:ext cx="9132984" cy="473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Cultivating Your Leadership</a:t>
            </a:r>
          </a:p>
        </p:txBody>
      </p:sp>
      <p:sp>
        <p:nvSpPr>
          <p:cNvPr id="133" name="Shape 133"/>
          <p:cNvSpPr/>
          <p:nvPr/>
        </p:nvSpPr>
        <p:spPr>
          <a:xfrm>
            <a:off x="5955000" y="75"/>
            <a:ext cx="3183600" cy="4737600"/>
          </a:xfrm>
          <a:prstGeom prst="rect">
            <a:avLst/>
          </a:prstGeom>
          <a:solidFill>
            <a:srgbClr val="FFFFFF">
              <a:alpha val="7846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0" y="75"/>
            <a:ext cx="3183600" cy="4737600"/>
          </a:xfrm>
          <a:prstGeom prst="rect">
            <a:avLst/>
          </a:prstGeom>
          <a:solidFill>
            <a:srgbClr val="FFFFFF">
              <a:alpha val="7846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357</Words>
  <Application>Microsoft Office PowerPoint</Application>
  <PresentationFormat>On-screen Show (16:9)</PresentationFormat>
  <Paragraphs>97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Roboto Slab</vt:lpstr>
      <vt:lpstr>Roboto</vt:lpstr>
      <vt:lpstr>Arial</vt:lpstr>
      <vt:lpstr>Verdana</vt:lpstr>
      <vt:lpstr>Roboto Light</vt:lpstr>
      <vt:lpstr>Material</vt:lpstr>
      <vt:lpstr>Cultivating Your Leadership</vt:lpstr>
      <vt:lpstr>“What got you here won’t get you there!”  -- Marshall Goldsmith</vt:lpstr>
      <vt:lpstr>What is a Leadership Journey?</vt:lpstr>
      <vt:lpstr>How do I dig-in?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Expectations</vt:lpstr>
      <vt:lpstr>No limits!</vt:lpstr>
      <vt:lpstr>PowerPoint Presentation</vt:lpstr>
      <vt:lpstr>The Importance of Giving Credit</vt:lpstr>
      <vt:lpstr>Leadership Lesson</vt:lpstr>
      <vt:lpstr>Education</vt:lpstr>
      <vt:lpstr>Suburban concrete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Graduation</vt:lpstr>
      <vt:lpstr>PowerPoint Presentation</vt:lpstr>
      <vt:lpstr>Leadership Lesson</vt:lpstr>
      <vt:lpstr>Career</vt:lpstr>
      <vt:lpstr>PowerPoint Presentation</vt:lpstr>
      <vt:lpstr>Leadership Lesson(s)</vt:lpstr>
      <vt:lpstr>Confidence</vt:lpstr>
      <vt:lpstr>Have perseverance Don’t set limits on your ability to explore Take risks Get out of your comfort zone Have presence Be intentional Show confidence &amp;  competence</vt:lpstr>
      <vt:lpstr>Cultivating your leadership is being intentional about how you want to lead and how you want to be seen as a leader.</vt:lpstr>
      <vt:lpstr>Thank you.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Cultivating Your Leadership</dc:title>
  <cp:lastModifiedBy>Hayden, Laura L</cp:lastModifiedBy>
  <cp:revision>1</cp:revision>
  <dcterms:modified xsi:type="dcterms:W3CDTF">2017-10-25T19:54:22Z</dcterms:modified>
</cp:coreProperties>
</file>