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sldIdLst>
    <p:sldId id="259" r:id="rId4"/>
    <p:sldId id="260" r:id="rId5"/>
    <p:sldId id="282" r:id="rId6"/>
    <p:sldId id="285" r:id="rId7"/>
    <p:sldId id="295" r:id="rId8"/>
    <p:sldId id="299" r:id="rId9"/>
    <p:sldId id="300" r:id="rId10"/>
    <p:sldId id="281" r:id="rId11"/>
    <p:sldId id="294" r:id="rId12"/>
    <p:sldId id="305" r:id="rId13"/>
    <p:sldId id="267" r:id="rId14"/>
    <p:sldId id="270" r:id="rId15"/>
    <p:sldId id="272" r:id="rId16"/>
    <p:sldId id="265" r:id="rId17"/>
    <p:sldId id="283" r:id="rId18"/>
    <p:sldId id="292" r:id="rId19"/>
    <p:sldId id="304" r:id="rId20"/>
    <p:sldId id="296" r:id="rId21"/>
    <p:sldId id="303" r:id="rId22"/>
    <p:sldId id="284" r:id="rId23"/>
    <p:sldId id="287" r:id="rId24"/>
    <p:sldId id="288" r:id="rId25"/>
    <p:sldId id="289" r:id="rId26"/>
    <p:sldId id="297" r:id="rId27"/>
    <p:sldId id="293" r:id="rId28"/>
    <p:sldId id="261" r:id="rId29"/>
  </p:sldIdLst>
  <p:sldSz cx="9144000" cy="5143500" type="screen16x9"/>
  <p:notesSz cx="6858000" cy="9144000"/>
  <p:defaultTextStyle>
    <a:defPPr>
      <a:defRPr lang="en-US"/>
    </a:defPPr>
    <a:lvl1pPr marL="0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4570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67A"/>
    <a:srgbClr val="1BCAE9"/>
    <a:srgbClr val="462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5" autoAdjust="0"/>
    <p:restoredTop sz="81193" autoAdjust="0"/>
  </p:normalViewPr>
  <p:slideViewPr>
    <p:cSldViewPr snapToGrid="0" snapToObjects="1">
      <p:cViewPr>
        <p:scale>
          <a:sx n="100" d="100"/>
          <a:sy n="100" d="100"/>
        </p:scale>
        <p:origin x="-2184" y="-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3A6B-3B97-D345-9A34-5B356263ED2D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CBCF9-5947-4D4C-AF38-0BC9ECED8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7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F3E4F-F151-4E0F-90C2-B2E0E9334EE8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4412" cy="3429000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123" y="4343705"/>
            <a:ext cx="6253758" cy="4485821"/>
          </a:xfrm>
          <a:noFill/>
          <a:ln/>
        </p:spPr>
        <p:txBody>
          <a:bodyPr lIns="92252" tIns="46125" rIns="92252" bIns="46125"/>
          <a:lstStyle/>
          <a:p>
            <a:pPr marL="181886" indent="-181886"/>
            <a:r>
              <a:rPr lang="en-US" sz="1000" dirty="0" smtClean="0">
                <a:cs typeface="Times New Roman" pitchFamily="18" charset="0"/>
              </a:rPr>
              <a:t>14% metric from </a:t>
            </a:r>
            <a:r>
              <a:rPr lang="en-US" sz="1000" dirty="0" err="1" smtClean="0">
                <a:cs typeface="Times New Roman" pitchFamily="18" charset="0"/>
              </a:rPr>
              <a:t>gartner</a:t>
            </a:r>
            <a:r>
              <a:rPr lang="en-US" sz="1000" dirty="0" smtClean="0">
                <a:cs typeface="Times New Roman" pitchFamily="18" charset="0"/>
              </a:rPr>
              <a:t> on CTOs </a:t>
            </a:r>
            <a:r>
              <a:rPr lang="is-IS" sz="1000" dirty="0" smtClean="0">
                <a:cs typeface="Times New Roman" pitchFamily="18" charset="0"/>
              </a:rPr>
              <a:t>….</a:t>
            </a:r>
          </a:p>
          <a:p>
            <a:pPr marL="181886" indent="-181886"/>
            <a:endParaRPr lang="is-IS" sz="1000" dirty="0" smtClean="0">
              <a:cs typeface="Times New Roman" pitchFamily="18" charset="0"/>
            </a:endParaRPr>
          </a:p>
          <a:p>
            <a:pPr marL="181886" indent="-181886"/>
            <a:r>
              <a:rPr lang="is-IS" sz="1000" dirty="0" smtClean="0">
                <a:cs typeface="Times New Roman" pitchFamily="18" charset="0"/>
              </a:rPr>
              <a:t>Example of disaggregation:  This is demographic representative data </a:t>
            </a:r>
            <a:r>
              <a:rPr lang="mr-IN" sz="1000" dirty="0" smtClean="0">
                <a:cs typeface="Times New Roman" pitchFamily="18" charset="0"/>
              </a:rPr>
              <a:t>–</a:t>
            </a:r>
            <a:r>
              <a:rPr lang="is-IS" sz="1000" dirty="0" smtClean="0">
                <a:cs typeface="Times New Roman" pitchFamily="18" charset="0"/>
              </a:rPr>
              <a:t> a.k.a. </a:t>
            </a:r>
            <a:r>
              <a:rPr lang="en-US" sz="1000" dirty="0" smtClean="0">
                <a:cs typeface="Times New Roman" pitchFamily="18" charset="0"/>
              </a:rPr>
              <a:t>H</a:t>
            </a:r>
            <a:r>
              <a:rPr lang="is-IS" sz="1000" dirty="0" smtClean="0">
                <a:cs typeface="Times New Roman" pitchFamily="18" charset="0"/>
              </a:rPr>
              <a:t>ead count</a:t>
            </a:r>
            <a:r>
              <a:rPr lang="is-IS" sz="1000" baseline="0" dirty="0" smtClean="0">
                <a:cs typeface="Times New Roman" pitchFamily="18" charset="0"/>
              </a:rPr>
              <a:t> data again</a:t>
            </a:r>
            <a:r>
              <a:rPr lang="is-IS" sz="1000" dirty="0" smtClean="0">
                <a:cs typeface="Times New Roman" pitchFamily="18" charset="0"/>
              </a:rPr>
              <a:t>,</a:t>
            </a:r>
            <a:r>
              <a:rPr lang="is-IS" sz="1000" baseline="0" dirty="0" smtClean="0">
                <a:cs typeface="Times New Roman" pitchFamily="18" charset="0"/>
              </a:rPr>
              <a:t> important, but not to be used alone.</a:t>
            </a:r>
            <a:endParaRPr lang="is-IS" sz="10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80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43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Shape 43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This is sample data </a:t>
            </a:r>
            <a:r>
              <a:rPr lang="mr-IN" dirty="0" smtClean="0">
                <a:latin typeface="Calibri" charset="0"/>
              </a:rPr>
              <a:t>–</a:t>
            </a:r>
            <a:r>
              <a:rPr lang="en-US" dirty="0" smtClean="0">
                <a:latin typeface="Calibri" charset="0"/>
              </a:rPr>
              <a:t> where underrepresentation</a:t>
            </a:r>
            <a:r>
              <a:rPr lang="en-US" baseline="0" dirty="0" smtClean="0">
                <a:latin typeface="Calibri" charset="0"/>
              </a:rPr>
              <a:t> is revealed within different indicators </a:t>
            </a:r>
            <a:r>
              <a:rPr lang="mr-IN" baseline="0" dirty="0" smtClean="0">
                <a:latin typeface="Calibri" charset="0"/>
              </a:rPr>
              <a:t>–</a:t>
            </a:r>
            <a:r>
              <a:rPr lang="en-US" baseline="0" dirty="0" smtClean="0">
                <a:latin typeface="Calibri" charset="0"/>
              </a:rPr>
              <a:t> in this case, patents as a proxy for who is (and is not) in innovation roles in the tech sector.</a:t>
            </a:r>
          </a:p>
          <a:p>
            <a:endParaRPr lang="en-US" baseline="0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 we have different kinds of data </a:t>
            </a:r>
            <a:r>
              <a:rPr lang="mr-IN" dirty="0" smtClean="0"/>
              <a:t>–</a:t>
            </a:r>
            <a:r>
              <a:rPr lang="en-US" dirty="0" smtClean="0"/>
              <a:t> subjective data that reveals how people are thinking and feeling</a:t>
            </a:r>
            <a:r>
              <a:rPr lang="en-US" baseline="0" dirty="0" smtClean="0"/>
              <a:t> 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 allow us to go deeper and reveal what’s behind those awful patent data indicating who does and does not occupy creative roles.</a:t>
            </a:r>
          </a:p>
          <a:p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Women report less access to creative &amp; Innovative roles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Women have high aspirations for advancement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Women report low actual support for advancement (despite vocal support) </a:t>
            </a:r>
            <a:r>
              <a:rPr lang="mr-IN" baseline="0" dirty="0" smtClean="0"/>
              <a:t>–</a:t>
            </a:r>
            <a:r>
              <a:rPr lang="en-US" baseline="0" dirty="0" smtClean="0"/>
              <a:t> indicating a disconnect between women’s goals and company support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And then guess what </a:t>
            </a:r>
            <a:r>
              <a:rPr lang="mr-IN" baseline="0" dirty="0" smtClean="0"/>
              <a:t>–</a:t>
            </a:r>
            <a:r>
              <a:rPr lang="en-US" baseline="0" dirty="0" smtClean="0"/>
              <a:t> Women report feeling stalled in there careers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Don’t mistake slightly less horrible data than the next org as “good data” </a:t>
            </a:r>
            <a:r>
              <a:rPr lang="mr-IN" baseline="0" dirty="0" smtClean="0"/>
              <a:t>–</a:t>
            </a:r>
            <a:r>
              <a:rPr lang="en-US" baseline="0" dirty="0" smtClean="0"/>
              <a:t> (26% vs. industry average of 18% for example)</a:t>
            </a:r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like confusing the symptoms with</a:t>
            </a:r>
            <a:r>
              <a:rPr lang="en-US" baseline="0" dirty="0" smtClean="0"/>
              <a:t> the disease, and thinking “if I could only get rid of the symptoms, then I’d cure the illness,” </a:t>
            </a:r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Root Cause = ways unconscious bias manifests in tech culture</a:t>
            </a:r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7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dis-aggregation to find the patterns </a:t>
            </a:r>
            <a:r>
              <a:rPr lang="mr-IN" dirty="0" smtClean="0"/>
              <a:t>–</a:t>
            </a:r>
            <a:r>
              <a:rPr lang="en-US" dirty="0" smtClean="0"/>
              <a:t> to know where the women are and where they are not, for example</a:t>
            </a:r>
          </a:p>
          <a:p>
            <a:endParaRPr lang="en-US" dirty="0" smtClean="0"/>
          </a:p>
          <a:p>
            <a:r>
              <a:rPr lang="en-US" dirty="0" smtClean="0"/>
              <a:t>Along with collecting</a:t>
            </a:r>
            <a:r>
              <a:rPr lang="en-US" baseline="0" dirty="0" smtClean="0"/>
              <a:t> and examining data in different ways comes importance of transparency and public disclosure of goals and numbers, which holds companies and leaders accountable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5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400" b="1" dirty="0" smtClean="0">
                <a:solidFill>
                  <a:srgbClr val="1A859D"/>
                </a:solidFill>
                <a:latin typeface="Helvetica" charset="0"/>
                <a:ea typeface="ＭＳ Ｐゴシック" charset="0"/>
                <a:cs typeface="ＭＳ Ｐゴシック" charset="0"/>
              </a:rPr>
              <a:t>Admissions</a:t>
            </a:r>
          </a:p>
          <a:p>
            <a:pPr eaLnBrk="1" hangingPunct="1"/>
            <a:r>
              <a:rPr lang="en-US" sz="1200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Selecting people “like us”; subtle criteria that disadvantage certain groups (e.g., overemphasis on extracurricular activities)</a:t>
            </a:r>
          </a:p>
          <a:p>
            <a:pPr eaLnBrk="1" hangingPunct="1"/>
            <a:endParaRPr lang="en-US" sz="1000" b="1" dirty="0" smtClean="0">
              <a:solidFill>
                <a:srgbClr val="595959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b="1" dirty="0" smtClean="0">
                <a:solidFill>
                  <a:srgbClr val="1A859D"/>
                </a:solidFill>
                <a:latin typeface="Helvetica" charset="0"/>
                <a:ea typeface="ＭＳ Ｐゴシック" charset="0"/>
                <a:cs typeface="ＭＳ Ｐゴシック" charset="0"/>
              </a:rPr>
              <a:t>Assessment/Letters of Recommendation</a:t>
            </a:r>
          </a:p>
          <a:p>
            <a:pPr eaLnBrk="1" hangingPunct="1"/>
            <a:r>
              <a:rPr lang="en-US" sz="1200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Men with same qualifications appraised</a:t>
            </a:r>
            <a:br>
              <a:rPr lang="en-US" sz="1200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1200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more highly; accomplishments attributed</a:t>
            </a:r>
            <a:br>
              <a:rPr lang="en-US" sz="1200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1200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to effort, skill rather than collaboration, luck</a:t>
            </a:r>
          </a:p>
          <a:p>
            <a:pPr eaLnBrk="1" hangingPunct="1"/>
            <a:endParaRPr lang="en-US" sz="1000" dirty="0" smtClean="0">
              <a:solidFill>
                <a:srgbClr val="595959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1400" b="1" dirty="0" smtClean="0">
                <a:solidFill>
                  <a:srgbClr val="1A859D"/>
                </a:solidFill>
                <a:latin typeface="Helvetica" charset="0"/>
                <a:ea typeface="ＭＳ Ｐゴシック" charset="0"/>
                <a:cs typeface="ＭＳ Ｐゴシック" charset="0"/>
              </a:rPr>
              <a:t>Access to Networking/Sponsorship Opportunities</a:t>
            </a:r>
          </a:p>
          <a:p>
            <a:pPr eaLnBrk="1" hangingPunct="1"/>
            <a:r>
              <a:rPr lang="en-US" sz="1200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More difficult to connect with male faculty/</a:t>
            </a:r>
            <a:r>
              <a:rPr lang="en-US" sz="1200" dirty="0" err="1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leaders</a:t>
            </a:r>
            <a:r>
              <a:rPr lang="en-US" dirty="0" err="1" smtClean="0"/>
              <a:t>We</a:t>
            </a:r>
            <a:r>
              <a:rPr lang="en-US" dirty="0" smtClean="0"/>
              <a:t> </a:t>
            </a:r>
            <a:r>
              <a:rPr lang="en-US" dirty="0" smtClean="0"/>
              <a:t>need dis-aggregation to find the patterns </a:t>
            </a:r>
            <a:r>
              <a:rPr lang="mr-IN" dirty="0" smtClean="0"/>
              <a:t>–</a:t>
            </a:r>
            <a:r>
              <a:rPr lang="en-US" dirty="0" smtClean="0"/>
              <a:t> to know where the women are and where they are not, for example</a:t>
            </a:r>
          </a:p>
          <a:p>
            <a:endParaRPr lang="en-US" dirty="0" smtClean="0"/>
          </a:p>
          <a:p>
            <a:r>
              <a:rPr lang="en-US" dirty="0" smtClean="0"/>
              <a:t>Along with collecting</a:t>
            </a:r>
            <a:r>
              <a:rPr lang="en-US" baseline="0" dirty="0" smtClean="0"/>
              <a:t> and examining data in different ways comes importance of transparency and public disclosure of goals and numbers, which holds companies and leaders accountable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5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dis-aggregation to find the patterns </a:t>
            </a:r>
            <a:r>
              <a:rPr lang="mr-IN" dirty="0" smtClean="0"/>
              <a:t>–</a:t>
            </a:r>
            <a:r>
              <a:rPr lang="en-US" dirty="0" smtClean="0"/>
              <a:t> to know where the women are and where they are not, for example</a:t>
            </a:r>
          </a:p>
          <a:p>
            <a:endParaRPr lang="en-US" dirty="0" smtClean="0"/>
          </a:p>
          <a:p>
            <a:r>
              <a:rPr lang="en-US" dirty="0" smtClean="0"/>
              <a:t>Along with collecting</a:t>
            </a:r>
            <a:r>
              <a:rPr lang="en-US" baseline="0" dirty="0" smtClean="0"/>
              <a:t> and examining data in different ways comes importance of transparency and public disclosure of goals and numbers, which holds companies and leaders accountable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5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discussion about shifting narrative </a:t>
            </a:r>
            <a:r>
              <a:rPr lang="mr-IN" dirty="0" smtClean="0"/>
              <a:t>–</a:t>
            </a:r>
            <a:r>
              <a:rPr lang="en-US" dirty="0" smtClean="0"/>
              <a:t> beyond the</a:t>
            </a:r>
            <a:r>
              <a:rPr lang="en-US" baseline="0" dirty="0" smtClean="0"/>
              <a:t> numbers --- include innovation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use set up near beginning, the conclude with discussion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9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2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 kick-off table discussion with shout-out re-convene </a:t>
            </a:r>
            <a:r>
              <a:rPr lang="mr-IN" dirty="0" smtClean="0"/>
              <a:t>–</a:t>
            </a:r>
            <a:r>
              <a:rPr lang="en-US" dirty="0" smtClean="0"/>
              <a:t> to spark dialogue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47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Comparative data: What kind of comparisons?</a:t>
            </a:r>
            <a:r>
              <a:rPr lang="en-US" baseline="0" dirty="0" smtClean="0"/>
              <a:t>  Could be within an organization or across organizations or industry.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2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Benchmarking is a powerful tool for helping to</a:t>
            </a:r>
            <a:r>
              <a:rPr lang="en-US" baseline="0" dirty="0" smtClean="0"/>
              <a:t> </a:t>
            </a:r>
            <a:r>
              <a:rPr lang="en-US" dirty="0" smtClean="0"/>
              <a:t>change this limited measurement narrative </a:t>
            </a:r>
            <a:r>
              <a:rPr lang="mr-IN" dirty="0" smtClean="0"/>
              <a:t>–</a:t>
            </a:r>
            <a:r>
              <a:rPr lang="en-US" dirty="0" smtClean="0"/>
              <a:t> claiming to assess the “diversity</a:t>
            </a:r>
            <a:r>
              <a:rPr lang="en-US" baseline="0" dirty="0" smtClean="0"/>
              <a:t> health” of an organization.  But only if we understand what benchmarking is good for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4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what benchmarking usually amounts to</a:t>
            </a:r>
            <a:r>
              <a:rPr lang="mr-IN" baseline="0" dirty="0" smtClean="0"/>
              <a:t>…</a:t>
            </a:r>
            <a:r>
              <a:rPr lang="en-US" baseline="0" dirty="0" smtClean="0"/>
              <a:t> a comparison of head counts.  For example, national averages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single company stats.  This is typically where it starts and where it ends. </a:t>
            </a:r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forms a call to action, of course.  And that leads to goals setting and planning, but not always the BEST goals and plans.</a:t>
            </a:r>
          </a:p>
          <a:p>
            <a: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2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MS PGothic" charset="0"/>
              </a:rPr>
              <a:t>Bachelor’s Degrees</a:t>
            </a:r>
          </a:p>
          <a:p>
            <a:r>
              <a:rPr lang="en-US" dirty="0" smtClean="0">
                <a:ea typeface="MS PGothic" charset="0"/>
              </a:rPr>
              <a:t>2014: About 14% male and female students completed CIS degrees who were a race other than White (including Asians)</a:t>
            </a:r>
          </a:p>
          <a:p>
            <a:r>
              <a:rPr lang="en-US" dirty="0" smtClean="0">
                <a:ea typeface="MS PGothic" charset="0"/>
              </a:rPr>
              <a:t>2014: About 3% male and female students completed CIS degrees who were a race other than White (Excluding Asians)</a:t>
            </a:r>
          </a:p>
          <a:p>
            <a:r>
              <a:rPr lang="sk-SK" dirty="0" smtClean="0">
                <a:ea typeface="MS PGothic" charset="0"/>
              </a:rPr>
              <a:t> </a:t>
            </a:r>
          </a:p>
          <a:p>
            <a:r>
              <a:rPr lang="sk-SK" dirty="0" smtClean="0">
                <a:ea typeface="MS PGothic" charset="0"/>
              </a:rPr>
              <a:t>Source IPEDS (included all not-for-profit, degree-granting institutions in the US)</a:t>
            </a:r>
          </a:p>
          <a:p>
            <a:r>
              <a:rPr lang="sk-SK" dirty="0" smtClean="0">
                <a:ea typeface="MS PGothic" charset="0"/>
              </a:rPr>
              <a:t> </a:t>
            </a:r>
            <a:endParaRPr lang="en-US" dirty="0" smtClean="0">
              <a:ea typeface="MS PGothic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52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ACM: Assoc. for Computing Machinery</a:t>
            </a:r>
          </a:p>
          <a:p>
            <a:pPr marL="0" marR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SIGUCCS: Special Interest Group on University and College Computing Services (SIGUCCS) -- a community of IT professionals who help higher education institutions leverage current technology to foster discovery and learning.</a:t>
            </a:r>
            <a:endParaRPr lang="en-US" baseline="0" dirty="0" smtClean="0"/>
          </a:p>
          <a:p>
            <a:pPr marL="0" marR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does this kind of benchmarking, or this kind of data NOT show?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5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And in the case of D&amp;I --- we are seeking not only to achieve parity for social justice </a:t>
            </a:r>
            <a:r>
              <a:rPr lang="en-US" baseline="0" dirty="0" smtClean="0"/>
              <a:t>reasons, </a:t>
            </a:r>
            <a:r>
              <a:rPr lang="en-US" baseline="0" dirty="0" smtClean="0"/>
              <a:t>but also to maximize INNOVATION.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in order to use benchmarking for these purposes </a:t>
            </a:r>
            <a:r>
              <a:rPr lang="mr-IN" baseline="0" dirty="0" smtClean="0"/>
              <a:t>–</a:t>
            </a:r>
            <a:r>
              <a:rPr lang="en-US" baseline="0" dirty="0" smtClean="0"/>
              <a:t> we have to go beyond headcounts and use data the tell a more complete story</a:t>
            </a:r>
            <a:r>
              <a:rPr lang="mr-IN" baseline="0" dirty="0" smtClean="0"/>
              <a:t>…</a:t>
            </a:r>
            <a:r>
              <a:rPr lang="en-US" baseline="0" dirty="0" smtClean="0"/>
              <a:t>. Let’s look at some examples of the kind of data we look at here at NCWIT 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2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Frame as historical path of data and benchmarking </a:t>
            </a:r>
          </a:p>
          <a:p>
            <a:r>
              <a:rPr lang="en-US" baseline="0" dirty="0" smtClean="0"/>
              <a:t>Head count data </a:t>
            </a:r>
            <a:r>
              <a:rPr lang="mr-IN" baseline="0" dirty="0" smtClean="0"/>
              <a:t>–</a:t>
            </a:r>
            <a:r>
              <a:rPr lang="en-US" baseline="0" dirty="0" smtClean="0"/>
              <a:t> striking, but one dimensional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slightly older chart shows so-called “pipeline data” women undergrad % by major  -- but is a good example of benchmarking against other fields .. Walk through it.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CBCF9-5947-4D4C-AF38-0BC9ECED84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2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-2" y="742951"/>
            <a:ext cx="9144004" cy="857252"/>
          </a:xfrm>
          <a:prstGeom prst="rect">
            <a:avLst/>
          </a:prstGeom>
        </p:spPr>
        <p:txBody>
          <a:bodyPr lIns="48758" tIns="48758" rIns="48758" bIns="48758"/>
          <a:lstStyle>
            <a:lvl1pPr algn="l" defTabSz="685622">
              <a:defRPr sz="3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-2" y="1714501"/>
            <a:ext cx="9144004" cy="3429002"/>
          </a:xfrm>
          <a:prstGeom prst="rect">
            <a:avLst/>
          </a:prstGeom>
        </p:spPr>
        <p:txBody>
          <a:bodyPr lIns="48758" tIns="48758" rIns="48758" bIns="48758"/>
          <a:lstStyle>
            <a:lvl1pPr marL="257111" indent="-257111" defTabSz="685622">
              <a:spcBef>
                <a:spcPts val="475"/>
              </a:spcBef>
              <a:buSzTx/>
              <a:buNone/>
              <a:defRPr sz="2000" b="1">
                <a:latin typeface="+mj-lt"/>
                <a:ea typeface="+mj-ea"/>
                <a:cs typeface="+mj-cs"/>
                <a:sym typeface="Helvetica"/>
              </a:defRPr>
            </a:lvl1pPr>
            <a:lvl2pPr marL="479567" indent="-238527" defTabSz="685622">
              <a:spcBef>
                <a:spcPts val="475"/>
              </a:spcBef>
              <a:buSzPct val="100000"/>
              <a:buChar char="»"/>
              <a:defRPr sz="2000" b="1">
                <a:latin typeface="+mj-lt"/>
                <a:ea typeface="+mj-ea"/>
                <a:cs typeface="+mj-cs"/>
                <a:sym typeface="Helvetica"/>
              </a:defRPr>
            </a:lvl2pPr>
            <a:lvl3pPr marL="257111" indent="0" defTabSz="685622">
              <a:spcBef>
                <a:spcPts val="475"/>
              </a:spcBef>
              <a:buSzTx/>
              <a:buNone/>
              <a:defRPr sz="2000" b="1">
                <a:latin typeface="+mj-lt"/>
                <a:ea typeface="+mj-ea"/>
                <a:cs typeface="+mj-cs"/>
                <a:sym typeface="Helvetica"/>
              </a:defRPr>
            </a:lvl3pPr>
            <a:lvl4pPr marL="952100" indent="-228983" defTabSz="685622">
              <a:spcBef>
                <a:spcPts val="475"/>
              </a:spcBef>
              <a:buSzPct val="100000"/>
              <a:buChar char="–"/>
              <a:defRPr sz="2000" b="1">
                <a:latin typeface="+mj-lt"/>
                <a:ea typeface="+mj-ea"/>
                <a:cs typeface="+mj-cs"/>
                <a:sym typeface="Helvetica"/>
              </a:defRPr>
            </a:lvl4pPr>
            <a:lvl5pPr marL="1193139" indent="-228983" defTabSz="685622">
              <a:spcBef>
                <a:spcPts val="475"/>
              </a:spcBef>
              <a:buSzPct val="100000"/>
              <a:buChar char="»"/>
              <a:defRPr sz="2000" b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164"/>
          <p:cNvSpPr>
            <a:spLocks noGrp="1"/>
          </p:cNvSpPr>
          <p:nvPr>
            <p:ph type="sldNum" sz="quarter" idx="10"/>
          </p:nvPr>
        </p:nvSpPr>
        <p:spPr>
          <a:xfrm>
            <a:off x="6293644" y="4674394"/>
            <a:ext cx="259556" cy="185738"/>
          </a:xfrm>
          <a:prstGeom prst="rect">
            <a:avLst/>
          </a:prstGeom>
        </p:spPr>
        <p:txBody>
          <a:bodyPr lIns="48758" tIns="48758" rIns="48758" bIns="48758"/>
          <a:lstStyle>
            <a:lvl1pPr defTabSz="684457">
              <a:defRPr sz="800" smtClean="0"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0E447830-E14B-E449-9849-9A4680CF3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96047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34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94" indent="0" algn="ctr">
              <a:buNone/>
              <a:defRPr sz="2000"/>
            </a:lvl2pPr>
            <a:lvl3pPr marL="914198" indent="0" algn="ctr">
              <a:buNone/>
              <a:defRPr sz="1800"/>
            </a:lvl3pPr>
            <a:lvl4pPr marL="1371294" indent="0" algn="ctr">
              <a:buNone/>
              <a:defRPr sz="1600"/>
            </a:lvl4pPr>
            <a:lvl5pPr marL="1828394" indent="0" algn="ctr">
              <a:buNone/>
              <a:defRPr sz="1600"/>
            </a:lvl5pPr>
            <a:lvl6pPr marL="2285487" indent="0" algn="ctr">
              <a:buNone/>
              <a:defRPr sz="1600"/>
            </a:lvl6pPr>
            <a:lvl7pPr marL="2742581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18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2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2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9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72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7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3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72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7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98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47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47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14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4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34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94" indent="0" algn="ctr">
              <a:buNone/>
              <a:defRPr sz="2000"/>
            </a:lvl2pPr>
            <a:lvl3pPr marL="914198" indent="0" algn="ctr">
              <a:buNone/>
              <a:defRPr sz="1800"/>
            </a:lvl3pPr>
            <a:lvl4pPr marL="1371294" indent="0" algn="ctr">
              <a:buNone/>
              <a:defRPr sz="1600"/>
            </a:lvl4pPr>
            <a:lvl5pPr marL="1828394" indent="0" algn="ctr">
              <a:buNone/>
              <a:defRPr sz="1600"/>
            </a:lvl5pPr>
            <a:lvl6pPr marL="2285487" indent="0" algn="ctr">
              <a:buNone/>
              <a:defRPr sz="1600"/>
            </a:lvl6pPr>
            <a:lvl7pPr marL="2742581" indent="0" algn="ctr">
              <a:buNone/>
              <a:defRPr sz="1600"/>
            </a:lvl7pPr>
            <a:lvl8pPr marL="3199680" indent="0" algn="ctr">
              <a:buNone/>
              <a:defRPr sz="1600"/>
            </a:lvl8pPr>
            <a:lvl9pPr marL="365677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646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30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2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2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95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25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43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9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5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3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72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7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8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7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72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7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094" indent="0">
              <a:buNone/>
              <a:defRPr sz="1400"/>
            </a:lvl2pPr>
            <a:lvl3pPr marL="914198" indent="0">
              <a:buNone/>
              <a:defRPr sz="1200"/>
            </a:lvl3pPr>
            <a:lvl4pPr marL="1371294" indent="0">
              <a:buNone/>
              <a:defRPr sz="1000"/>
            </a:lvl4pPr>
            <a:lvl5pPr marL="1828394" indent="0">
              <a:buNone/>
              <a:defRPr sz="1000"/>
            </a:lvl5pPr>
            <a:lvl6pPr marL="2285487" indent="0">
              <a:buNone/>
              <a:defRPr sz="1000"/>
            </a:lvl6pPr>
            <a:lvl7pPr marL="2742581" indent="0">
              <a:buNone/>
              <a:defRPr sz="1000"/>
            </a:lvl7pPr>
            <a:lvl8pPr marL="3199680" indent="0">
              <a:buNone/>
              <a:defRPr sz="1000"/>
            </a:lvl8pPr>
            <a:lvl9pPr marL="36567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6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800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4647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4647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9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BD13DB86-E41F-D147-A090-E94862816A5E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A9330BD8-78AF-BD4A-8E0C-FFBB4E640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17638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45709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21" indent="-342821" algn="l" defTabSz="45709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787" indent="-285687" algn="l" defTabSz="45709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744" indent="-228546" algn="l" defTabSz="45709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599840" indent="-228546" algn="l" defTabSz="45709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6940" indent="-228546" algn="l" defTabSz="45709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033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45709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4570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CB232-F84F-F340-B0C9-BDC83428BB66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254F-E475-B543-8D60-DE401837B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1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9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47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43"/>
            <a:ext cx="7886700" cy="993775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F4B4-39CC-9646-97D2-08E3AC98C1FB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4637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82C01-EE7A-DA46-92CE-967387538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1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6" indent="-228546" algn="l" defTabSz="914198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47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62930" y="1574810"/>
              <a:ext cx="2120657" cy="3509254"/>
              <a:chOff x="62930" y="1574810"/>
              <a:chExt cx="2120657" cy="3509254"/>
            </a:xfrm>
          </p:grpSpPr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2930" y="4500880"/>
                <a:ext cx="2120657" cy="583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20000"/>
                  </a:lnSpc>
                  <a:buNone/>
                </a:pPr>
                <a: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  <a:t>Lifetime Partner: Apple</a:t>
                </a:r>
                <a:b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</a:br>
                <a: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  <a:t>Strategic Partners: National Science Foundation, </a:t>
                </a:r>
                <a:b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</a:br>
                <a: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  <a:t>Microsoft, Bank of America, Google, Intel, and Merck</a:t>
                </a:r>
                <a:b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</a:br>
                <a: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  <a:t>Investment Partners: Avaya, Pfizer, AT&amp;T, </a:t>
                </a:r>
                <a:b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</a:br>
                <a:r>
                  <a:rPr lang="en-US" sz="8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rPr>
                  <a:t>Bloomberg, Hewlett Packard Enterprise, and Qualcomm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318448" y="1574810"/>
                <a:ext cx="1609406" cy="892166"/>
                <a:chOff x="318448" y="1574810"/>
                <a:chExt cx="1609406" cy="892166"/>
              </a:xfrm>
            </p:grpSpPr>
            <p:sp>
              <p:nvSpPr>
                <p:cNvPr id="8" name="Rectangle 3"/>
                <p:cNvSpPr txBox="1">
                  <a:spLocks noChangeArrowheads="1"/>
                </p:cNvSpPr>
                <p:nvPr/>
              </p:nvSpPr>
              <p:spPr>
                <a:xfrm>
                  <a:off x="324727" y="1574810"/>
                  <a:ext cx="1603127" cy="695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55000" lnSpcReduction="20000"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15000"/>
                    </a:lnSpc>
                    <a:buNone/>
                  </a:pPr>
                  <a:r>
                    <a:rPr lang="en-US" sz="2500" b="1" spc="5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NCWIT Summit</a:t>
                  </a:r>
                  <a:r>
                    <a:rPr lang="en-US" sz="17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/>
                  </a:r>
                  <a:br>
                    <a:rPr lang="en-US" sz="1700" b="1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2200" b="1" spc="50" dirty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rPr>
                    <a:t>on Women and IT</a:t>
                  </a:r>
                  <a:endParaRPr lang="en-US" sz="2200" spc="50" dirty="0"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0" name="Rectangle 3"/>
                <p:cNvSpPr txBox="1">
                  <a:spLocks noChangeArrowheads="1"/>
                </p:cNvSpPr>
                <p:nvPr/>
              </p:nvSpPr>
              <p:spPr>
                <a:xfrm>
                  <a:off x="353373" y="1946211"/>
                  <a:ext cx="1525225" cy="37788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25000" lnSpcReduction="20000"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spcBef>
                      <a:spcPts val="744"/>
                    </a:spcBef>
                    <a:buNone/>
                  </a:pPr>
                  <a:r>
                    <a:rPr lang="en-US" sz="4800" spc="10" dirty="0">
                      <a:solidFill>
                        <a:schemeClr val="bg1"/>
                      </a:solidFill>
                      <a:latin typeface="Arial"/>
                      <a:ea typeface="ＭＳ Ｐゴシック" charset="0"/>
                      <a:cs typeface="Arial"/>
                    </a:rPr>
                    <a:t>practices and ideas</a:t>
                  </a:r>
                  <a:r>
                    <a:rPr lang="en-US" dirty="0">
                      <a:solidFill>
                        <a:schemeClr val="bg1"/>
                      </a:solidFill>
                      <a:latin typeface="Arial"/>
                      <a:ea typeface="ＭＳ Ｐゴシック" charset="0"/>
                      <a:cs typeface="Arial"/>
                    </a:rPr>
                    <a:t/>
                  </a:r>
                  <a:br>
                    <a:rPr lang="en-US" dirty="0">
                      <a:solidFill>
                        <a:schemeClr val="bg1"/>
                      </a:solidFill>
                      <a:latin typeface="Arial"/>
                      <a:ea typeface="ＭＳ Ｐゴシック" charset="0"/>
                      <a:cs typeface="Arial"/>
                    </a:rPr>
                  </a:br>
                  <a:r>
                    <a:rPr lang="en-US" sz="3400" dirty="0">
                      <a:solidFill>
                        <a:schemeClr val="bg1"/>
                      </a:solidFill>
                      <a:latin typeface="Arial"/>
                      <a:ea typeface="ＭＳ Ｐゴシック" charset="0"/>
                      <a:cs typeface="Arial"/>
                    </a:rPr>
                    <a:t>to revolutionize computing</a:t>
                  </a:r>
                  <a:endPara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11" name="Rectangle 3"/>
                <p:cNvSpPr txBox="1">
                  <a:spLocks noChangeArrowheads="1"/>
                </p:cNvSpPr>
                <p:nvPr/>
              </p:nvSpPr>
              <p:spPr>
                <a:xfrm>
                  <a:off x="318448" y="2295526"/>
                  <a:ext cx="1584006" cy="17145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342900" indent="-3429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20000"/>
                    </a:lnSpc>
                    <a:spcBef>
                      <a:spcPts val="744"/>
                    </a:spcBef>
                    <a:buNone/>
                  </a:pPr>
                  <a:r>
                    <a:rPr lang="en-US" sz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ＭＳ Ｐゴシック" charset="0"/>
                      <a:cs typeface="Arial"/>
                    </a:rPr>
                    <a:t>May 22-24, 2017 </a:t>
                  </a:r>
                  <a:r>
                    <a:rPr lang="en-US" sz="600" dirty="0">
                      <a:solidFill>
                        <a:srgbClr val="A9267A"/>
                      </a:solidFill>
                      <a:latin typeface="Arial"/>
                      <a:ea typeface="ＭＳ Ｐゴシック" charset="0"/>
                      <a:cs typeface="Arial"/>
                    </a:rPr>
                    <a:t>|</a:t>
                  </a:r>
                  <a:r>
                    <a:rPr lang="en-US" sz="600" dirty="0">
                      <a:latin typeface="Arial"/>
                      <a:ea typeface="ＭＳ Ｐゴシック" charset="0"/>
                      <a:cs typeface="Arial"/>
                    </a:rPr>
                    <a:t> </a:t>
                  </a:r>
                  <a:r>
                    <a:rPr lang="en-US" sz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/>
                      <a:ea typeface="ＭＳ Ｐゴシック" charset="0"/>
                      <a:cs typeface="Arial"/>
                    </a:rPr>
                    <a:t>Tucson, Arizona</a:t>
                  </a:r>
                </a:p>
              </p:txBody>
            </p:sp>
          </p:grpSp>
        </p:grp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70285" y="1314450"/>
            <a:ext cx="5485747" cy="1152526"/>
          </a:xfrm>
          <a:prstGeom prst="rect">
            <a:avLst/>
          </a:prstGeom>
          <a:noFill/>
        </p:spPr>
        <p:txBody>
          <a:bodyPr vert="horz" lIns="91422" tIns="45711" rIns="91422" bIns="45711" rtlCol="0" anchor="ctr">
            <a:normAutofit fontScale="3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200" b="1" dirty="0" smtClean="0">
                <a:latin typeface="Arial"/>
                <a:ea typeface="ＭＳ Ｐゴシック" charset="0"/>
                <a:cs typeface="Arial"/>
              </a:rPr>
              <a:t>Are You Missing The Mark When You Benchmark</a:t>
            </a:r>
            <a:r>
              <a:rPr lang="en-US" sz="6200" b="1" dirty="0" smtClean="0">
                <a:latin typeface="Arial"/>
                <a:ea typeface="ＭＳ Ｐゴシック" charset="0"/>
                <a:cs typeface="Arial"/>
              </a:rPr>
              <a:t>?</a:t>
            </a:r>
          </a:p>
          <a:p>
            <a:endParaRPr lang="en-US" sz="3400" dirty="0" smtClean="0"/>
          </a:p>
          <a:p>
            <a:r>
              <a:rPr lang="en-US" sz="3400" dirty="0" smtClean="0"/>
              <a:t>WOMEN </a:t>
            </a:r>
            <a:r>
              <a:rPr lang="en-US" sz="3400" dirty="0"/>
              <a:t>ADVANCING THE FUTURE OF INFORMATION TECHNOLOGY </a:t>
            </a:r>
            <a:endParaRPr lang="en-US" sz="3400" dirty="0"/>
          </a:p>
          <a:p>
            <a:r>
              <a:rPr lang="en-US" sz="3400" dirty="0"/>
              <a:t>IN HIGHER </a:t>
            </a:r>
            <a:r>
              <a:rPr lang="en-US" sz="3400" dirty="0" smtClean="0"/>
              <a:t>EDUCATION</a:t>
            </a:r>
          </a:p>
          <a:p>
            <a:r>
              <a:rPr lang="en-US" sz="3400" dirty="0" smtClean="0"/>
              <a:t>University of Nebraska, 2017</a:t>
            </a:r>
            <a:endParaRPr lang="en-US" sz="3400" dirty="0"/>
          </a:p>
          <a:p>
            <a:pPr algn="l"/>
            <a:endParaRPr lang="en-US" sz="2800" b="1" dirty="0">
              <a:solidFill>
                <a:srgbClr val="E1471D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970285" y="3047211"/>
            <a:ext cx="5589513" cy="3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dirty="0">
                <a:solidFill>
                  <a:srgbClr val="A9267A"/>
                </a:solidFill>
                <a:latin typeface="Arial"/>
                <a:cs typeface="Arial"/>
              </a:rPr>
              <a:t>Dr. Brad McLain, </a:t>
            </a:r>
            <a:r>
              <a:rPr lang="en-US" sz="1200" b="1" dirty="0">
                <a:solidFill>
                  <a:srgbClr val="A9267A"/>
                </a:solidFill>
                <a:latin typeface="Arial"/>
                <a:cs typeface="Arial"/>
              </a:rPr>
              <a:t>NCWIT Research </a:t>
            </a:r>
            <a:r>
              <a:rPr lang="en-US" sz="1200" b="1" dirty="0" smtClean="0">
                <a:solidFill>
                  <a:srgbClr val="A9267A"/>
                </a:solidFill>
                <a:latin typeface="Arial"/>
                <a:cs typeface="Arial"/>
              </a:rPr>
              <a:t>Scientist</a:t>
            </a:r>
            <a:endParaRPr lang="en-US" sz="1200" b="1" dirty="0" smtClean="0">
              <a:solidFill>
                <a:srgbClr val="A9267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87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doing it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88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3446" y="4298966"/>
            <a:ext cx="8587154" cy="80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9" rIns="68562" bIns="3428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Labor Bureau of Labor Statistics, Labor Force Characteristics</a:t>
            </a:r>
            <a:b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Race and Ethnicity 2015; Department of Labor Bureau of Labor, Employment by Detailed Occupation 2014 (Occupational Category: 15-1100); CRA </a:t>
            </a:r>
            <a:r>
              <a:rPr lang="en-US" sz="12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Taulbee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Survey</a:t>
            </a:r>
          </a:p>
          <a:p>
            <a:pPr eaLnBrk="1" hangingPunct="1"/>
            <a:endParaRPr lang="en-US" altLang="en-US" sz="1200" i="1" dirty="0"/>
          </a:p>
        </p:txBody>
      </p:sp>
      <p:pic>
        <p:nvPicPr>
          <p:cNvPr id="6" name="Picture 5" descr="WorkforceStats2b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78" y="592884"/>
            <a:ext cx="8238122" cy="359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411"/>
          <p:cNvSpPr>
            <a:spLocks noChangeArrowheads="1"/>
          </p:cNvSpPr>
          <p:nvPr/>
        </p:nvSpPr>
        <p:spPr bwMode="auto">
          <a:xfrm>
            <a:off x="1321595" y="4857760"/>
            <a:ext cx="1717635" cy="1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74" tIns="34274" rIns="34274" bIns="34274">
            <a:spAutoFit/>
          </a:bodyPr>
          <a:lstStyle/>
          <a:p>
            <a:r>
              <a:rPr lang="en-US" sz="700" i="1">
                <a:latin typeface="Arial" charset="0"/>
                <a:cs typeface="Arial" charset="0"/>
                <a:sym typeface="Arial" charset="0"/>
              </a:rPr>
              <a:t>NCWIT – Who Invents IT? – 1980 - 2012</a:t>
            </a:r>
          </a:p>
        </p:txBody>
      </p:sp>
      <p:pic>
        <p:nvPicPr>
          <p:cNvPr id="43011" name="image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9" y="330204"/>
            <a:ext cx="8326438" cy="416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87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6" y="84665"/>
            <a:ext cx="3711142" cy="27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600" y="3800477"/>
            <a:ext cx="2057400" cy="1343025"/>
          </a:xfrm>
        </p:spPr>
        <p:txBody>
          <a:bodyPr/>
          <a:lstStyle/>
          <a:p>
            <a:pPr>
              <a:defRPr/>
            </a:pPr>
            <a:r>
              <a:rPr lang="en-US" smtClean="0"/>
              <a:t>  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288881"/>
            <a:ext cx="3952290" cy="272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9954"/>
            <a:ext cx="3915928" cy="22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7" y="3014132"/>
            <a:ext cx="3873121" cy="206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0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21062" y="125348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Bottom Lines:</a:t>
            </a:r>
            <a:endParaRPr lang="en-US" sz="3200" b="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307329" y="1968418"/>
            <a:ext cx="8771809" cy="302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endParaRPr lang="en-US" sz="2400" b="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9260" y="1329271"/>
            <a:ext cx="7304208" cy="332398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285722" indent="-285722">
              <a:buFont typeface="Arial"/>
              <a:buChar char="•"/>
            </a:pPr>
            <a:r>
              <a:rPr lang="en-US" sz="2400" dirty="0">
                <a:latin typeface="Arial"/>
                <a:ea typeface="ＭＳ Ｐゴシック" charset="0"/>
                <a:cs typeface="Arial"/>
              </a:rPr>
              <a:t>Headcounts Are NOT Enough </a:t>
            </a:r>
          </a:p>
          <a:p>
            <a:pPr marL="742820" lvl="1" indent="-285722">
              <a:buFont typeface="Arial"/>
              <a:buChar char="•"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A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nd may be misleading alone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latin typeface="Arial"/>
                <a:ea typeface="ＭＳ Ｐゴシック" charset="0"/>
                <a:cs typeface="Arial"/>
              </a:rPr>
              <a:t>Don’t Confuse Indicators with Accomplishments </a:t>
            </a:r>
          </a:p>
          <a:p>
            <a:pPr marL="742820" lvl="1" indent="-285722">
              <a:buFont typeface="Arial"/>
              <a:buChar char="•"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C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onflation 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leads to 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confusion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latin typeface="Arial"/>
                <a:ea typeface="ＭＳ Ｐゴシック" charset="0"/>
                <a:cs typeface="Arial"/>
              </a:rPr>
              <a:t>ROOT CAUSE Needs To Be Addressed </a:t>
            </a:r>
          </a:p>
          <a:p>
            <a:pPr marL="742820" lvl="1" indent="-285722">
              <a:buFont typeface="Arial"/>
              <a:buChar char="•"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H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eadcounts 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are only ONE KIND of 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Indicator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latin typeface="Arial"/>
                <a:ea typeface="ＭＳ Ｐゴシック" charset="0"/>
                <a:cs typeface="Arial"/>
              </a:rPr>
              <a:t>Cultural Change Requires MANY INDICATORS</a:t>
            </a:r>
          </a:p>
          <a:p>
            <a:pPr marL="285722" indent="-285722">
              <a:buFont typeface="Arial"/>
              <a:buChar char="•"/>
            </a:pPr>
            <a:r>
              <a:rPr lang="en-US" sz="2400" dirty="0">
                <a:latin typeface="Arial"/>
                <a:ea typeface="ＭＳ Ｐゴシック" charset="0"/>
                <a:cs typeface="Arial"/>
              </a:rPr>
              <a:t>Data &amp; Benchmarking Should Tell a Story</a:t>
            </a:r>
          </a:p>
          <a:p>
            <a:endParaRPr lang="en-US" dirty="0">
              <a:latin typeface="Arial"/>
              <a:ea typeface="ＭＳ Ｐゴシック" charset="0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7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97910" y="2037257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Arial"/>
                <a:ea typeface="ＭＳ Ｐゴシック" charset="0"/>
                <a:cs typeface="Arial"/>
              </a:rPr>
              <a:t>What is Your Story?</a:t>
            </a:r>
          </a:p>
        </p:txBody>
      </p:sp>
    </p:spTree>
    <p:extLst>
      <p:ext uri="{BB962C8B-B14F-4D97-AF65-F5344CB8AC3E}">
        <p14:creationId xmlns:p14="http://schemas.microsoft.com/office/powerpoint/2010/main" val="3131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229477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Inclusive Benchmarking Data </a:t>
            </a:r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Opportunities for Staff</a:t>
            </a: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 smtClean="0">
                <a:latin typeface="Arial"/>
                <a:ea typeface="ＭＳ Ｐゴシック" charset="0"/>
                <a:cs typeface="Arial"/>
              </a:rPr>
              <a:t>Staff Recruiting </a:t>
            </a:r>
            <a:r>
              <a:rPr lang="en-US" sz="2000" b="0" dirty="0">
                <a:latin typeface="Arial"/>
                <a:ea typeface="ＭＳ Ｐゴシック" charset="0"/>
                <a:cs typeface="Arial"/>
              </a:rPr>
              <a:t>and Hiring</a:t>
            </a:r>
          </a:p>
          <a:p>
            <a:pPr marL="972972" lvl="1" eaLnBrk="1" hangingPunct="1">
              <a:defRPr/>
            </a:pPr>
            <a:r>
              <a:rPr lang="en-US" sz="1600" dirty="0">
                <a:latin typeface="Arial"/>
                <a:ea typeface="ＭＳ Ｐゴシック" charset="0"/>
                <a:cs typeface="Arial"/>
              </a:rPr>
              <a:t>Sourcing, Jobs Ads Language, Candidate Pools, Referrals, Interviewing, Selection Criteria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Mentoring &amp; Sponsoring</a:t>
            </a:r>
          </a:p>
          <a:p>
            <a:pPr marL="972972" lvl="1" eaLnBrk="1" hangingPunct="1">
              <a:defRPr/>
            </a:pPr>
            <a:r>
              <a:rPr lang="en-US" sz="1600" dirty="0">
                <a:latin typeface="Arial"/>
                <a:ea typeface="ＭＳ Ｐゴシック" charset="0"/>
                <a:cs typeface="Arial"/>
              </a:rPr>
              <a:t>People, Programs &amp; Patterns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Task Assignment Patterns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Performance Review Policies vs. Practice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Advancement Criteria &amp; Tracking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Culture &amp; Climate Assessments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Diversity &amp; Inclusion Effort Participation</a:t>
            </a:r>
          </a:p>
          <a:p>
            <a:pPr marL="572962" eaLnBrk="1" hangingPunct="1">
              <a:buFontTx/>
              <a:buChar char="»"/>
              <a:defRPr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2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204077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Inclusive Benchmarking Data </a:t>
            </a:r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Opportunities for Students</a:t>
            </a: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 smtClean="0">
                <a:latin typeface="Arial"/>
                <a:ea typeface="ＭＳ Ｐゴシック" charset="0"/>
                <a:cs typeface="Arial"/>
              </a:rPr>
              <a:t>Applications </a:t>
            </a:r>
            <a:endParaRPr lang="en-US" sz="1600" b="0" dirty="0">
              <a:latin typeface="Arial"/>
              <a:ea typeface="ＭＳ Ｐゴシック" charset="0"/>
              <a:cs typeface="Arial"/>
            </a:endParaRPr>
          </a:p>
          <a:p>
            <a:pPr marL="973012" lvl="1" eaLnBrk="1" hangingPunct="1">
              <a:defRPr/>
            </a:pPr>
            <a:r>
              <a:rPr lang="en-US" sz="1200" dirty="0" smtClean="0">
                <a:latin typeface="Arial"/>
                <a:ea typeface="ＭＳ Ｐゴシック" charset="0"/>
                <a:cs typeface="Arial"/>
              </a:rPr>
              <a:t>T</a:t>
            </a:r>
            <a:r>
              <a:rPr lang="en-US" sz="1200" b="0" dirty="0" smtClean="0">
                <a:latin typeface="Arial"/>
                <a:ea typeface="ＭＳ Ｐゴシック" charset="0"/>
                <a:cs typeface="Arial"/>
              </a:rPr>
              <a:t>racking and trending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 smtClean="0">
                <a:latin typeface="Arial"/>
                <a:ea typeface="ＭＳ Ｐゴシック" charset="0"/>
                <a:cs typeface="Arial"/>
              </a:rPr>
              <a:t>Admissions</a:t>
            </a:r>
            <a:endParaRPr lang="en-US" sz="2000" b="0" dirty="0">
              <a:latin typeface="Arial"/>
              <a:ea typeface="ＭＳ Ｐゴシック" charset="0"/>
              <a:cs typeface="Arial"/>
            </a:endParaRPr>
          </a:p>
          <a:p>
            <a:pPr marL="972972" lvl="1" eaLnBrk="1" hangingPunct="1">
              <a:defRPr/>
            </a:pPr>
            <a:r>
              <a:rPr lang="en-US" sz="1600" dirty="0" smtClean="0">
                <a:latin typeface="Arial"/>
                <a:ea typeface="ＭＳ Ｐゴシック" charset="0"/>
                <a:cs typeface="Arial"/>
              </a:rPr>
              <a:t>Tracking, vetting, selection criteria, filtering processes, letter of rec, 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 smtClean="0">
                <a:latin typeface="Arial"/>
                <a:ea typeface="ＭＳ Ｐゴシック" charset="0"/>
                <a:cs typeface="Arial"/>
              </a:rPr>
              <a:t>Access to Mentoring and Sponsorship Opportunities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 smtClean="0">
                <a:latin typeface="Arial"/>
                <a:ea typeface="ＭＳ Ｐゴシック" charset="0"/>
                <a:cs typeface="Arial"/>
              </a:rPr>
              <a:t>Curriculum</a:t>
            </a:r>
          </a:p>
          <a:p>
            <a:pPr marL="973012" lvl="1" eaLnBrk="1" hangingPunct="1">
              <a:defRPr/>
            </a:pPr>
            <a:r>
              <a:rPr lang="en-US" sz="1600" dirty="0" smtClean="0">
                <a:latin typeface="Arial"/>
                <a:ea typeface="ＭＳ Ｐゴシック" charset="0"/>
                <a:cs typeface="Arial"/>
              </a:rPr>
              <a:t>Topics embedded in assignments and examples</a:t>
            </a:r>
            <a:endParaRPr lang="en-US" sz="1600" b="0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 smtClean="0">
                <a:latin typeface="Arial"/>
                <a:ea typeface="ＭＳ Ｐゴシック" charset="0"/>
                <a:cs typeface="Arial"/>
              </a:rPr>
              <a:t>Lectures</a:t>
            </a:r>
          </a:p>
          <a:p>
            <a:pPr marL="973012" lvl="1" eaLnBrk="1" hangingPunct="1">
              <a:defRPr/>
            </a:pPr>
            <a:r>
              <a:rPr lang="en-US" sz="1600" dirty="0" smtClean="0">
                <a:latin typeface="Arial"/>
                <a:ea typeface="ＭＳ Ｐゴシック" charset="0"/>
                <a:cs typeface="Arial"/>
              </a:rPr>
              <a:t>Audience, examples, context, inclusion/exclusion</a:t>
            </a:r>
            <a:endParaRPr lang="en-US" sz="1600" b="0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 smtClean="0">
                <a:latin typeface="Arial"/>
                <a:ea typeface="ＭＳ Ｐゴシック" charset="0"/>
                <a:cs typeface="Arial"/>
              </a:rPr>
              <a:t>Pedagogy</a:t>
            </a:r>
          </a:p>
          <a:p>
            <a:pPr marL="973012" lvl="1" eaLnBrk="1" hangingPunct="1">
              <a:defRPr/>
            </a:pPr>
            <a:r>
              <a:rPr lang="en-US" sz="1600" dirty="0" smtClean="0">
                <a:latin typeface="Arial"/>
                <a:ea typeface="ＭＳ Ｐゴシック" charset="0"/>
                <a:cs typeface="Arial"/>
              </a:rPr>
              <a:t>Practices that limit opportunities for peer relationships and belonging</a:t>
            </a:r>
            <a:endParaRPr lang="en-US" sz="1600" b="0" dirty="0">
              <a:latin typeface="Arial"/>
              <a:ea typeface="ＭＳ Ｐゴシック" charset="0"/>
              <a:cs typeface="Arial"/>
            </a:endParaRPr>
          </a:p>
          <a:p>
            <a:pPr marL="230062" indent="0" eaLnBrk="1" hangingPunct="1">
              <a:defRPr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538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398815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Dis-Aggregation Opportunities</a:t>
            </a:r>
          </a:p>
          <a:p>
            <a:pPr algn="ctr" eaLnBrk="1" hangingPunct="1">
              <a:defRPr/>
            </a:pPr>
            <a:endParaRPr lang="en-US" sz="2400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400" b="0" dirty="0">
                <a:latin typeface="Arial"/>
                <a:ea typeface="ＭＳ Ｐゴシック" charset="0"/>
                <a:cs typeface="Arial"/>
              </a:rPr>
              <a:t>Intersectionality (gender + age, ethnicity, class, sexual orientation, more)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400" b="0" dirty="0">
                <a:latin typeface="Arial"/>
                <a:ea typeface="ＭＳ Ｐゴシック" charset="0"/>
                <a:cs typeface="Arial"/>
              </a:rPr>
              <a:t>Across orgs, divisions, departments, teams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400" b="0" dirty="0">
                <a:latin typeface="Arial"/>
                <a:ea typeface="ＭＳ Ｐゴシック" charset="0"/>
                <a:cs typeface="Arial"/>
              </a:rPr>
              <a:t>Job </a:t>
            </a:r>
            <a:r>
              <a:rPr lang="en-US" sz="2400" b="0" dirty="0" smtClean="0">
                <a:latin typeface="Arial"/>
                <a:ea typeface="ＭＳ Ｐゴシック" charset="0"/>
                <a:cs typeface="Arial"/>
              </a:rPr>
              <a:t>or internship titles </a:t>
            </a:r>
            <a:r>
              <a:rPr lang="en-US" sz="2400" b="0" dirty="0">
                <a:latin typeface="Arial"/>
                <a:ea typeface="ＭＳ Ｐゴシック" charset="0"/>
                <a:cs typeface="Arial"/>
              </a:rPr>
              <a:t>(function and responsibilities)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400" b="0" dirty="0">
                <a:latin typeface="Arial"/>
                <a:ea typeface="ＭＳ Ｐゴシック" charset="0"/>
                <a:cs typeface="Arial"/>
              </a:rPr>
              <a:t>Job levels (director, manager, individual contributor)</a:t>
            </a:r>
            <a:endParaRPr lang="en-US" sz="2400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400" b="0" dirty="0">
                <a:latin typeface="Arial"/>
                <a:ea typeface="ＭＳ Ｐゴシック" charset="0"/>
                <a:cs typeface="Arial"/>
              </a:rPr>
              <a:t>Salaries vs. Satisfaction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400" b="0" dirty="0">
                <a:latin typeface="Arial"/>
                <a:ea typeface="ＭＳ Ｐゴシック" charset="0"/>
                <a:cs typeface="Arial"/>
              </a:rPr>
              <a:t>Longevity </a:t>
            </a:r>
            <a:r>
              <a:rPr lang="en-US" sz="2400" b="0" dirty="0" smtClean="0">
                <a:latin typeface="Arial"/>
                <a:ea typeface="ＭＳ Ｐゴシック" charset="0"/>
                <a:cs typeface="Arial"/>
              </a:rPr>
              <a:t>in major, org, </a:t>
            </a:r>
            <a:r>
              <a:rPr lang="en-US" sz="2400" b="0" dirty="0" smtClean="0">
                <a:latin typeface="Arial"/>
                <a:ea typeface="ＭＳ Ｐゴシック" charset="0"/>
                <a:cs typeface="Arial"/>
              </a:rPr>
              <a:t>or </a:t>
            </a:r>
            <a:r>
              <a:rPr lang="en-US" sz="2400" b="0" dirty="0">
                <a:latin typeface="Arial"/>
                <a:ea typeface="ＭＳ Ｐゴシック" charset="0"/>
                <a:cs typeface="Arial"/>
              </a:rPr>
              <a:t>career track</a:t>
            </a:r>
          </a:p>
          <a:p>
            <a:pPr marL="572962" eaLnBrk="1" hangingPunct="1">
              <a:buFontTx/>
              <a:buChar char="»"/>
              <a:defRPr/>
            </a:pP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9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01000" y="5791200"/>
            <a:ext cx="1143000" cy="1066800"/>
          </a:xfrm>
        </p:spPr>
        <p:txBody>
          <a:bodyPr/>
          <a:lstStyle/>
          <a:p>
            <a:r>
              <a:rPr lang="en-US">
                <a:latin typeface="Helvetica" charset="0"/>
                <a:ea typeface="MS PGothic" charset="0"/>
              </a:rPr>
              <a:t>  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1" y="469900"/>
            <a:ext cx="422421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35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213259" y="1345688"/>
            <a:ext cx="6660741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Benchmarking</a:t>
            </a:r>
          </a:p>
          <a:p>
            <a:pPr algn="ctr" eaLnBrk="1" hangingPunct="1"/>
            <a:endParaRPr lang="en-US" sz="3200" dirty="0">
              <a:latin typeface="Arial"/>
              <a:ea typeface="ＭＳ Ｐゴシック" charset="0"/>
              <a:cs typeface="Arial"/>
            </a:endParaRPr>
          </a:p>
          <a:p>
            <a:pPr algn="ctr" eaLnBrk="1" hangingPunct="1"/>
            <a:endParaRPr lang="en-US" sz="3200" dirty="0">
              <a:latin typeface="Arial"/>
              <a:ea typeface="ＭＳ Ｐゴシック" charset="0"/>
              <a:cs typeface="Arial"/>
            </a:endParaRPr>
          </a:p>
          <a:p>
            <a:pPr algn="ctr" eaLnBrk="1" hangingPunct="1"/>
            <a:r>
              <a:rPr lang="en-US" sz="3200" b="0" dirty="0">
                <a:latin typeface="Arial"/>
                <a:ea typeface="ＭＳ Ｐゴシック" charset="0"/>
                <a:cs typeface="Arial"/>
              </a:rPr>
              <a:t>What is it and </a:t>
            </a:r>
          </a:p>
          <a:p>
            <a:pPr algn="ctr" eaLnBrk="1" hangingPunct="1"/>
            <a:r>
              <a:rPr lang="en-US" sz="3200" b="0" dirty="0">
                <a:latin typeface="Arial"/>
                <a:ea typeface="ＭＳ Ｐゴシック" charset="0"/>
                <a:cs typeface="Arial"/>
              </a:rPr>
              <a:t>How Do YOU Do it?</a:t>
            </a:r>
          </a:p>
        </p:txBody>
      </p:sp>
    </p:spTree>
    <p:extLst>
      <p:ext uri="{BB962C8B-B14F-4D97-AF65-F5344CB8AC3E}">
        <p14:creationId xmlns:p14="http://schemas.microsoft.com/office/powerpoint/2010/main" val="1694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398815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Steps Using Benchmarking</a:t>
            </a: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1. Take a Look in the Mirror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Know your own data &amp; collect more where needed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Analyze your data from different perspectives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Know your culture: Norms, values, and people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Get Feedback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1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398815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Steps Using Benchmarking</a:t>
            </a: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2. Set Attainable &amp; Strategic Goals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Use both internal and external benchmarks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Identify indicators for progress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Get Feedback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398815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Steps Using Benchmarking</a:t>
            </a:r>
          </a:p>
          <a:p>
            <a:pPr eaLnBrk="1" hangingPunct="1">
              <a:defRPr/>
            </a:pPr>
            <a:endParaRPr lang="en-US" dirty="0" smtClean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3. Make a Plan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Use both internal and external benchmarks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Identify indicators for progress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Get Feedback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398815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Steps Using Benchmarking</a:t>
            </a:r>
          </a:p>
          <a:p>
            <a:pPr eaLnBrk="1" hangingPunct="1">
              <a:defRPr/>
            </a:pPr>
            <a:endParaRPr lang="en-US" dirty="0" smtClean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r>
              <a:rPr lang="en-US" dirty="0">
                <a:latin typeface="Arial"/>
                <a:ea typeface="ＭＳ Ｐゴシック" charset="0"/>
                <a:cs typeface="Arial"/>
              </a:rPr>
              <a:t>4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. Evaluate with Regular Data Collection &amp; Analysis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Establish accountability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Use mixed methods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Compare with internal benchmarks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Seek relevant benchmarks outside</a:t>
            </a:r>
          </a:p>
          <a:p>
            <a:pPr marL="572962" eaLnBrk="1" hangingPunct="1">
              <a:buFontTx/>
              <a:buChar char="»"/>
              <a:defRPr/>
            </a:pPr>
            <a:r>
              <a:rPr lang="en-US" sz="2000" b="0" dirty="0">
                <a:latin typeface="Arial"/>
                <a:ea typeface="ＭＳ Ｐゴシック" charset="0"/>
                <a:cs typeface="Arial"/>
              </a:rPr>
              <a:t>Get Feedback</a:t>
            </a:r>
            <a:endParaRPr lang="en-US" sz="2000" dirty="0">
              <a:latin typeface="Arial"/>
              <a:ea typeface="ＭＳ Ｐゴシック" charset="0"/>
              <a:cs typeface="Arial"/>
            </a:endParaRPr>
          </a:p>
          <a:p>
            <a:pPr eaLnBrk="1" hangingPunct="1">
              <a:defRPr/>
            </a:pP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61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398815"/>
            <a:ext cx="8977534" cy="443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Shifting the Benchmarking Narrative</a:t>
            </a:r>
          </a:p>
          <a:p>
            <a:pPr eaLnBrk="1" hangingPunct="1">
              <a:defRPr/>
            </a:pPr>
            <a:endParaRPr lang="en-US" dirty="0" smtClean="0">
              <a:latin typeface="Arial"/>
              <a:ea typeface="ＭＳ Ｐゴシック" charset="0"/>
              <a:cs typeface="Arial"/>
            </a:endParaRPr>
          </a:p>
          <a:p>
            <a:pPr algn="ctr" eaLnBrk="1" hangingPunct="1">
              <a:defRPr/>
            </a:pPr>
            <a:r>
              <a:rPr lang="en-US" dirty="0" smtClean="0">
                <a:latin typeface="Arial"/>
                <a:ea typeface="ＭＳ Ｐゴシック" charset="0"/>
                <a:cs typeface="Arial"/>
              </a:rPr>
              <a:t>What Kind of Benchmarking Will Promote Innovation Through Diversity &amp; Inclusion at YOUR </a:t>
            </a:r>
            <a:r>
              <a:rPr lang="en-US" dirty="0" err="1" smtClean="0">
                <a:latin typeface="Arial"/>
                <a:ea typeface="ＭＳ Ｐゴシック" charset="0"/>
                <a:cs typeface="Arial"/>
              </a:rPr>
              <a:t>instituion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?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73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01601" y="398819"/>
            <a:ext cx="8977534" cy="95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sz="4000" dirty="0">
                <a:latin typeface="Arial"/>
                <a:ea typeface="ＭＳ Ｐゴシック" charset="0"/>
                <a:cs typeface="Arial"/>
              </a:rPr>
              <a:t>NCWIT Resources</a:t>
            </a:r>
          </a:p>
          <a:p>
            <a:pPr eaLnBrk="1" hangingPunct="1">
              <a:defRPr/>
            </a:pPr>
            <a:endParaRPr lang="en-US" dirty="0" smtClean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307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52" y="1352554"/>
            <a:ext cx="1498601" cy="1498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4" y="4649574"/>
            <a:ext cx="2421467" cy="6463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dirty="0" err="1">
                <a:latin typeface="Arial"/>
                <a:ea typeface="ＭＳ Ｐゴシック" charset="0"/>
                <a:cs typeface="Arial"/>
              </a:rPr>
              <a:t>ncwit.org</a:t>
            </a:r>
            <a:r>
              <a:rPr lang="en-US" dirty="0">
                <a:latin typeface="Arial"/>
                <a:ea typeface="ＭＳ Ｐゴシック" charset="0"/>
                <a:cs typeface="Arial"/>
              </a:rPr>
              <a:t>/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resources</a:t>
            </a:r>
            <a:endParaRPr lang="en-US" dirty="0">
              <a:latin typeface="Arial"/>
              <a:ea typeface="ＭＳ Ｐゴシック" charset="0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706" y="3013393"/>
            <a:ext cx="1517647" cy="1517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535" y="3013392"/>
            <a:ext cx="1517647" cy="1517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532" y="1352549"/>
            <a:ext cx="1456269" cy="1456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202" y="3023970"/>
            <a:ext cx="1507066" cy="1507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6669" y="1352554"/>
            <a:ext cx="1498601" cy="149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082366"/>
            <a:ext cx="9144000" cy="857250"/>
          </a:xfrm>
        </p:spPr>
        <p:txBody>
          <a:bodyPr/>
          <a:lstStyle/>
          <a:p>
            <a:pPr algn="ctr"/>
            <a:r>
              <a:rPr lang="en-US" b="1" dirty="0" smtClean="0">
                <a:ea typeface="ＭＳ Ｐゴシック" charset="0"/>
              </a:rPr>
              <a:t>Panel</a:t>
            </a:r>
            <a:endParaRPr lang="en-US" b="1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80329" y="1677556"/>
            <a:ext cx="8771809" cy="302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b="0" dirty="0" smtClean="0">
                <a:latin typeface="Arial"/>
                <a:ea typeface="ＭＳ Ｐゴシック" charset="0"/>
                <a:cs typeface="Arial"/>
              </a:rPr>
              <a:t>The collection and use of comparative data to describe and/or measure change (hopefully progress) over time.</a:t>
            </a:r>
            <a:endParaRPr lang="en-US" sz="2400" b="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80329" y="380726"/>
            <a:ext cx="8836025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What Is Benchmarking?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13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1399525" y="1760795"/>
            <a:ext cx="6660741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The Current “Measurement Narrative”</a:t>
            </a:r>
            <a:endParaRPr lang="en-US" sz="32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1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158289" y="1788779"/>
            <a:ext cx="4041181" cy="107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ctr" eaLnBrk="1" hangingPunct="1">
              <a:defRPr/>
            </a:pPr>
            <a:r>
              <a:rPr lang="en-US" b="0" dirty="0" smtClean="0">
                <a:latin typeface="Arial"/>
                <a:ea typeface="ＭＳ Ｐゴシック" charset="0"/>
                <a:cs typeface="Arial"/>
              </a:rPr>
              <a:t>26% of Computing Workforce is women </a:t>
            </a:r>
            <a:endParaRPr lang="en-US" sz="2400" b="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67961" y="186112"/>
            <a:ext cx="8658876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Nationally vs. Single Company 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68" y="4741334"/>
            <a:ext cx="3640666" cy="2769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i="1" dirty="0"/>
              <a:t>2016, Department of Labor Bureau of Labor Statistics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9" y="1456269"/>
            <a:ext cx="4415282" cy="2568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97401" y="4755233"/>
            <a:ext cx="3640666" cy="27699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i="1" dirty="0"/>
              <a:t>Single Company Diversity Statistics</a:t>
            </a:r>
          </a:p>
        </p:txBody>
      </p:sp>
    </p:spTree>
    <p:extLst>
      <p:ext uri="{BB962C8B-B14F-4D97-AF65-F5344CB8AC3E}">
        <p14:creationId xmlns:p14="http://schemas.microsoft.com/office/powerpoint/2010/main" val="39369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381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latin typeface="Helvetica" charset="0"/>
                <a:ea typeface="ＭＳ Ｐゴシック" charset="0"/>
                <a:cs typeface="ＭＳ Ｐゴシック" charset="0"/>
              </a:rPr>
              <a:t>Gender Diversity in Computing</a:t>
            </a:r>
            <a:endParaRPr lang="en-US" sz="4000" b="1" dirty="0" smtClean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hape 138"/>
          <p:cNvSpPr>
            <a:spLocks noChangeArrowheads="1"/>
          </p:cNvSpPr>
          <p:nvPr/>
        </p:nvSpPr>
        <p:spPr bwMode="auto">
          <a:xfrm>
            <a:off x="2726483" y="968395"/>
            <a:ext cx="5121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1225"/>
            <a:r>
              <a:rPr lang="en-US" sz="2800" b="1" dirty="0">
                <a:solidFill>
                  <a:srgbClr val="1C91A2"/>
                </a:solidFill>
                <a:latin typeface="Arial"/>
                <a:cs typeface="Arial"/>
                <a:sym typeface="Helvetica Light" charset="0"/>
              </a:rPr>
              <a:t>GIRLS COMPRISE</a:t>
            </a:r>
          </a:p>
          <a:p>
            <a:pPr defTabSz="911225"/>
            <a:r>
              <a:rPr lang="en-US" sz="2800" b="1" dirty="0">
                <a:solidFill>
                  <a:srgbClr val="1C91A2"/>
                </a:solidFill>
                <a:latin typeface="Arial"/>
                <a:cs typeface="Arial"/>
                <a:sym typeface="Helvetica Light" charset="0"/>
              </a:rPr>
              <a:t>22% </a:t>
            </a:r>
            <a:r>
              <a:rPr lang="en-US" sz="2800" dirty="0">
                <a:solidFill>
                  <a:srgbClr val="595959"/>
                </a:solidFill>
                <a:latin typeface="Arial"/>
                <a:cs typeface="Arial"/>
                <a:sym typeface="Helvetica Light" charset="0"/>
              </a:rPr>
              <a:t>of AP CS exam-takers</a:t>
            </a:r>
          </a:p>
        </p:txBody>
      </p:sp>
      <p:sp>
        <p:nvSpPr>
          <p:cNvPr id="6" name="Shape 138"/>
          <p:cNvSpPr>
            <a:spLocks noChangeArrowheads="1"/>
          </p:cNvSpPr>
          <p:nvPr/>
        </p:nvSpPr>
        <p:spPr bwMode="auto">
          <a:xfrm>
            <a:off x="2726483" y="2052638"/>
            <a:ext cx="5121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1225"/>
            <a:r>
              <a:rPr lang="en-US" sz="2800" b="1" dirty="0">
                <a:solidFill>
                  <a:srgbClr val="2DC5F4"/>
                </a:solidFill>
                <a:latin typeface="Arial"/>
                <a:cs typeface="Arial"/>
                <a:sym typeface="Helvetica Light" charset="0"/>
              </a:rPr>
              <a:t>WOMEN EARN</a:t>
            </a:r>
          </a:p>
          <a:p>
            <a:pPr defTabSz="911225"/>
            <a:r>
              <a:rPr lang="en-US" sz="2800" b="1" dirty="0">
                <a:solidFill>
                  <a:srgbClr val="2DC5F4"/>
                </a:solidFill>
                <a:latin typeface="Arial"/>
                <a:cs typeface="Arial"/>
                <a:sym typeface="Helvetica Light" charset="0"/>
              </a:rPr>
              <a:t>17% </a:t>
            </a:r>
            <a:r>
              <a:rPr lang="en-US" sz="2800" dirty="0">
                <a:solidFill>
                  <a:srgbClr val="595959"/>
                </a:solidFill>
                <a:latin typeface="Arial"/>
                <a:cs typeface="Arial"/>
                <a:sym typeface="Helvetica Light" charset="0"/>
              </a:rPr>
              <a:t>of CIS degrees</a:t>
            </a:r>
          </a:p>
        </p:txBody>
      </p:sp>
      <p:sp>
        <p:nvSpPr>
          <p:cNvPr id="7" name="Shape 138"/>
          <p:cNvSpPr>
            <a:spLocks noChangeArrowheads="1"/>
          </p:cNvSpPr>
          <p:nvPr/>
        </p:nvSpPr>
        <p:spPr bwMode="auto">
          <a:xfrm>
            <a:off x="2726483" y="3024227"/>
            <a:ext cx="5121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1225"/>
            <a:r>
              <a:rPr lang="en-US" sz="2800" dirty="0">
                <a:solidFill>
                  <a:srgbClr val="595959"/>
                </a:solidFill>
                <a:latin typeface="Arial"/>
                <a:cs typeface="Arial"/>
                <a:sym typeface="Helvetica Light" charset="0"/>
              </a:rPr>
              <a:t>In 1985, </a:t>
            </a:r>
            <a:r>
              <a:rPr lang="en-US" sz="2800" b="1" dirty="0">
                <a:solidFill>
                  <a:srgbClr val="BBCC1D"/>
                </a:solidFill>
                <a:latin typeface="Arial"/>
                <a:cs typeface="Arial"/>
                <a:sym typeface="Helvetica Light" charset="0"/>
              </a:rPr>
              <a:t>WOMEN EARNED</a:t>
            </a:r>
          </a:p>
          <a:p>
            <a:pPr defTabSz="911225"/>
            <a:r>
              <a:rPr lang="en-US" sz="2800" b="1" dirty="0">
                <a:solidFill>
                  <a:srgbClr val="BBCC1D"/>
                </a:solidFill>
                <a:latin typeface="Arial"/>
                <a:cs typeface="Arial"/>
                <a:sym typeface="Helvetica Light" charset="0"/>
              </a:rPr>
              <a:t>37% </a:t>
            </a:r>
            <a:r>
              <a:rPr lang="en-US" sz="2800" dirty="0">
                <a:solidFill>
                  <a:srgbClr val="595959"/>
                </a:solidFill>
                <a:latin typeface="Arial"/>
                <a:cs typeface="Arial"/>
                <a:sym typeface="Helvetica Light" charset="0"/>
              </a:rPr>
              <a:t>of CIS degrees</a:t>
            </a:r>
          </a:p>
        </p:txBody>
      </p:sp>
      <p:sp>
        <p:nvSpPr>
          <p:cNvPr id="8" name="Shape 138"/>
          <p:cNvSpPr>
            <a:spLocks noChangeArrowheads="1"/>
          </p:cNvSpPr>
          <p:nvPr/>
        </p:nvSpPr>
        <p:spPr bwMode="auto">
          <a:xfrm>
            <a:off x="2726483" y="4082246"/>
            <a:ext cx="5121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1225"/>
            <a:r>
              <a:rPr lang="en-US" sz="2800" b="1" dirty="0">
                <a:solidFill>
                  <a:srgbClr val="36A738"/>
                </a:solidFill>
                <a:latin typeface="Arial"/>
                <a:cs typeface="Arial"/>
                <a:sym typeface="Helvetica Light" charset="0"/>
              </a:rPr>
              <a:t>20% OF CS FAULTY</a:t>
            </a:r>
          </a:p>
          <a:p>
            <a:pPr defTabSz="911225"/>
            <a:r>
              <a:rPr lang="en-US" sz="2800" dirty="0">
                <a:solidFill>
                  <a:srgbClr val="595959"/>
                </a:solidFill>
                <a:latin typeface="Arial"/>
                <a:cs typeface="Arial"/>
                <a:sym typeface="Helvetica Light" charset="0"/>
              </a:rPr>
              <a:t>are women</a:t>
            </a:r>
          </a:p>
        </p:txBody>
      </p:sp>
      <p:pic>
        <p:nvPicPr>
          <p:cNvPr id="9" name="Picture 1" descr="GirlsIT_Facts_4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968395"/>
            <a:ext cx="119295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92008" y="4297689"/>
            <a:ext cx="3111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i="1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charset="0"/>
              </a:rPr>
              <a:t>Source IPEDS (included all not-for-profit, degree-granting institutions in the US)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3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4"/>
          <p:cNvSpPr txBox="1">
            <a:spLocks/>
          </p:cNvSpPr>
          <p:nvPr/>
        </p:nvSpPr>
        <p:spPr>
          <a:xfrm>
            <a:off x="0" y="0"/>
            <a:ext cx="9144000" cy="1150938"/>
          </a:xfrm>
          <a:prstGeom prst="rect">
            <a:avLst/>
          </a:prstGeom>
        </p:spPr>
        <p:txBody>
          <a:bodyPr/>
          <a:lstStyle>
            <a:lvl1pPr algn="ctr" defTabSz="845311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 smtClean="0">
                <a:latin typeface="Arial"/>
                <a:cs typeface="Arial"/>
              </a:rPr>
              <a:t>Impact On Innovation:</a:t>
            </a:r>
            <a:r>
              <a:rPr lang="en-US" sz="4000" b="1" dirty="0" smtClean="0">
                <a:latin typeface="Arial"/>
                <a:cs typeface="Arial"/>
              </a:rPr>
              <a:t/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dirty="0">
                <a:latin typeface="Arial"/>
                <a:cs typeface="Arial"/>
              </a:rPr>
              <a:t>ACM PAPERS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657600" y="1417639"/>
            <a:ext cx="533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595959"/>
                </a:solidFill>
                <a:latin typeface="Helvetica" charset="0"/>
                <a:cs typeface="Helvetica" charset="0"/>
              </a:rPr>
              <a:t>Conferences focused on Human Factors and on Documentation were associated with a greater proportion of women authors, while conferences on Algorithms were associated with a greater proportion of men authors. </a:t>
            </a:r>
          </a:p>
          <a:p>
            <a:endParaRPr lang="en-US" sz="2000" dirty="0">
              <a:solidFill>
                <a:srgbClr val="595959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595959"/>
                </a:solidFill>
                <a:latin typeface="Helvetica" charset="0"/>
                <a:cs typeface="Helvetica" charset="0"/>
              </a:rPr>
              <a:t>Lowest  - 10% - </a:t>
            </a:r>
            <a:r>
              <a:rPr lang="en-US" sz="2000" dirty="0" smtClean="0">
                <a:solidFill>
                  <a:srgbClr val="595959"/>
                </a:solidFill>
                <a:latin typeface="Helvetica" charset="0"/>
                <a:cs typeface="Helvetica" charset="0"/>
              </a:rPr>
              <a:t>APL (Array </a:t>
            </a:r>
            <a:r>
              <a:rPr lang="en-US" sz="2000" dirty="0">
                <a:solidFill>
                  <a:srgbClr val="595959"/>
                </a:solidFill>
                <a:latin typeface="Helvetica" charset="0"/>
                <a:cs typeface="Helvetica" charset="0"/>
              </a:rPr>
              <a:t>Programing </a:t>
            </a:r>
            <a:r>
              <a:rPr lang="en-US" sz="2000" dirty="0" smtClean="0">
                <a:solidFill>
                  <a:srgbClr val="595959"/>
                </a:solidFill>
                <a:latin typeface="Helvetica" charset="0"/>
                <a:cs typeface="Helvetica" charset="0"/>
              </a:rPr>
              <a:t>Languages)</a:t>
            </a:r>
            <a:endParaRPr lang="en-US" sz="2000" dirty="0">
              <a:solidFill>
                <a:srgbClr val="595959"/>
              </a:solidFill>
              <a:latin typeface="Helvetica" charset="0"/>
              <a:cs typeface="Helvetica" charset="0"/>
            </a:endParaRPr>
          </a:p>
          <a:p>
            <a:endParaRPr lang="en-US" sz="2000" dirty="0">
              <a:solidFill>
                <a:srgbClr val="595959"/>
              </a:solidFill>
              <a:latin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595959"/>
                </a:solidFill>
                <a:latin typeface="Helvetica" charset="0"/>
                <a:cs typeface="Helvetica" charset="0"/>
              </a:rPr>
              <a:t>Highest – 44% - SIGUCCS - University and College Computing Services </a:t>
            </a:r>
          </a:p>
          <a:p>
            <a:endParaRPr lang="en-US" sz="2000" dirty="0">
              <a:latin typeface="Helvetica" charset="0"/>
              <a:cs typeface="Helvetica" charset="0"/>
            </a:endParaRPr>
          </a:p>
        </p:txBody>
      </p:sp>
      <p:pic>
        <p:nvPicPr>
          <p:cNvPr id="7" name="Picture 5" descr="ACM_Stats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544639"/>
            <a:ext cx="303994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663" y="4762501"/>
            <a:ext cx="35893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9" tIns="34275" rIns="68549" bIns="3427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200" i="1" dirty="0" err="1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Cohoon</a:t>
            </a:r>
            <a:r>
              <a:rPr lang="en-US" sz="1200" i="1" dirty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200" i="1" dirty="0" err="1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et.al</a:t>
            </a:r>
            <a:r>
              <a:rPr lang="en-US" sz="1200" i="1" dirty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., 1967 – 2009, CACM, August </a:t>
            </a:r>
            <a:r>
              <a:rPr lang="en-US" sz="1200" i="1" dirty="0" smtClean="0">
                <a:solidFill>
                  <a:srgbClr val="595959"/>
                </a:solidFill>
                <a:latin typeface="Helvetica" charset="0"/>
                <a:ea typeface="ＭＳ Ｐゴシック" charset="0"/>
                <a:cs typeface="ＭＳ Ｐゴシック" charset="0"/>
              </a:rPr>
              <a:t>2011</a:t>
            </a:r>
            <a:endParaRPr lang="en-US" sz="1200" i="1" dirty="0">
              <a:solidFill>
                <a:srgbClr val="595959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84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508003" y="1148517"/>
            <a:ext cx="8348132" cy="23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b="0" dirty="0" smtClean="0">
                <a:latin typeface="Arial"/>
                <a:ea typeface="ＭＳ Ｐゴシック" charset="0"/>
                <a:cs typeface="Arial"/>
              </a:rPr>
              <a:t>1. To set attainable strategic goals</a:t>
            </a:r>
          </a:p>
          <a:p>
            <a:pPr eaLnBrk="1" hangingPunct="1">
              <a:defRPr/>
            </a:pPr>
            <a:r>
              <a:rPr lang="en-US" b="0" dirty="0" smtClean="0">
                <a:latin typeface="Arial"/>
                <a:ea typeface="ＭＳ Ｐゴシック" charset="0"/>
                <a:cs typeface="Arial"/>
              </a:rPr>
              <a:t>2. To inform the best change leadership efforts for a given challenge and context</a:t>
            </a:r>
          </a:p>
          <a:p>
            <a:pPr eaLnBrk="1" hangingPunct="1">
              <a:defRPr/>
            </a:pPr>
            <a:r>
              <a:rPr lang="en-US" b="0" dirty="0" smtClean="0">
                <a:latin typeface="Arial"/>
                <a:ea typeface="ＭＳ Ｐゴシック" charset="0"/>
                <a:cs typeface="Arial"/>
              </a:rPr>
              <a:t>3. To gauge the efficacy of those efforts over time  </a:t>
            </a:r>
            <a:endParaRPr lang="en-US" sz="2400" b="0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-251476" y="42047"/>
            <a:ext cx="9666408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Why Benchmark?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-251476" y="3750446"/>
            <a:ext cx="9666408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Innovation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28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-251476" y="380726"/>
            <a:ext cx="9666408" cy="100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52AAC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Why Benchmark?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4" y="0"/>
            <a:ext cx="68946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26477</TotalTime>
  <Words>1452</Words>
  <Application>Microsoft Macintosh PowerPoint</Application>
  <PresentationFormat>On-screen Show (16:9)</PresentationFormat>
  <Paragraphs>207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doing it well?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</vt:lpstr>
    </vt:vector>
  </TitlesOfParts>
  <Company>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Cierra Kelley</dc:creator>
  <cp:lastModifiedBy>Brad McLain</cp:lastModifiedBy>
  <cp:revision>113</cp:revision>
  <dcterms:created xsi:type="dcterms:W3CDTF">2015-05-12T20:35:22Z</dcterms:created>
  <dcterms:modified xsi:type="dcterms:W3CDTF">2017-10-16T18:40:42Z</dcterms:modified>
</cp:coreProperties>
</file>