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74" r:id="rId4"/>
    <p:sldId id="275" r:id="rId5"/>
    <p:sldId id="259" r:id="rId6"/>
    <p:sldId id="285" r:id="rId7"/>
    <p:sldId id="261" r:id="rId8"/>
    <p:sldId id="279" r:id="rId9"/>
    <p:sldId id="280" r:id="rId10"/>
    <p:sldId id="260" r:id="rId11"/>
    <p:sldId id="281" r:id="rId12"/>
    <p:sldId id="282" r:id="rId13"/>
    <p:sldId id="283" r:id="rId14"/>
    <p:sldId id="284" r:id="rId15"/>
    <p:sldId id="268" r:id="rId16"/>
    <p:sldId id="272" r:id="rId17"/>
    <p:sldId id="273"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Oswald" pitchFamily="2" charset="77"/>
      <p:regular r:id="rId24"/>
      <p:bold r:id="rId25"/>
    </p:embeddedFont>
    <p:embeddedFont>
      <p:font typeface="Source Code Pro" panose="020B0509030403020204" pitchFamily="49"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p:restoredTop sz="69525"/>
  </p:normalViewPr>
  <p:slideViewPr>
    <p:cSldViewPr snapToGrid="0">
      <p:cViewPr varScale="1">
        <p:scale>
          <a:sx n="76" d="100"/>
          <a:sy n="76" d="100"/>
        </p:scale>
        <p:origin x="1856"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arketwatch.com/story/cities-and-states-are-putting-out-the-welcome-mat-for-remote-workers-2019-10-15"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arketwatch.com/story/cities-and-states-are-putting-out-the-welcome-mat-for-remote-workers-2019-10-1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nbc.com/2019/06/18/there-are-70000-open-tech-jobs-here-is-how-firms-are-hiring-for-them.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moveline.com/moving-resources/corporate-moves-a-guide-to-negotiating-a-relocation-package" TargetMode="External"/><Relationship Id="rId4" Type="http://schemas.openxmlformats.org/officeDocument/2006/relationships/hyperlink" Target="https://resources.workable.com/tutorial/time-to-hire-industr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ews.gallup.com/businessjournal/204533/dream-job.aspx"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ntrepreneur.com/article/333010"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itylab.com/equity/2019/05/economic-geography-talent-brain-drain-research-map-move/58867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0d8df252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0d8df252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My name is April </a:t>
            </a:r>
            <a:r>
              <a:rPr lang="en-US" dirty="0" err="1"/>
              <a:t>Goettle</a:t>
            </a:r>
            <a:r>
              <a:rPr lang="en-US" dirty="0"/>
              <a:t>, I’m a web designer in Omaha and a senior in the IT Innovation Program at UNO.</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 here today to talk about remote work, and why it’s important when we look at the state of technology jobs in the Midwest, especially in terms of diversity.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eed03d30a_3_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5eed03d30a_3_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1. Leila </a:t>
            </a:r>
            <a:r>
              <a:rPr lang="en" dirty="0" err="1"/>
              <a:t>Janah</a:t>
            </a:r>
            <a:r>
              <a:rPr lang="en" dirty="0"/>
              <a:t> is CEO of </a:t>
            </a:r>
            <a:r>
              <a:rPr lang="en" dirty="0" err="1"/>
              <a:t>Sama</a:t>
            </a:r>
            <a:r>
              <a:rPr lang="en" dirty="0"/>
              <a:t> Group, a leader in the field of impact sourcing, a variation on traditional outsourcing that creates employment opportunities in low-income areas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2. Aim Career Link has no search function for remote or flex work</a:t>
            </a:r>
            <a:endParaRPr dirty="0"/>
          </a:p>
          <a:p>
            <a:pPr marL="0" lvl="0" indent="0" algn="l" rtl="0">
              <a:spcBef>
                <a:spcPts val="0"/>
              </a:spcBef>
              <a:spcAft>
                <a:spcPts val="0"/>
              </a:spcAft>
              <a:buNone/>
            </a:pPr>
            <a:endParaRPr dirty="0"/>
          </a:p>
        </p:txBody>
      </p:sp>
      <p:sp>
        <p:nvSpPr>
          <p:cNvPr id="165" name="Google Shape;165;g5eed03d30a_3_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65685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eed03d30a_3_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5eed03d30a_3_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1. Leila </a:t>
            </a:r>
            <a:r>
              <a:rPr lang="en" dirty="0" err="1"/>
              <a:t>Janah</a:t>
            </a:r>
            <a:r>
              <a:rPr lang="en" dirty="0"/>
              <a:t> is CEO of </a:t>
            </a:r>
            <a:r>
              <a:rPr lang="en" dirty="0" err="1"/>
              <a:t>Sama</a:t>
            </a:r>
            <a:r>
              <a:rPr lang="en" dirty="0"/>
              <a:t> Group, a leader in the field of impact sourcing, a variation on traditional outsourcing that creates employment opportunities in low-income areas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2. Aim Career Link has no search function for remote or flex work</a:t>
            </a:r>
            <a:endParaRPr dirty="0"/>
          </a:p>
          <a:p>
            <a:pPr marL="0" lvl="0" indent="0" algn="l" rtl="0">
              <a:spcBef>
                <a:spcPts val="0"/>
              </a:spcBef>
              <a:spcAft>
                <a:spcPts val="0"/>
              </a:spcAft>
              <a:buNone/>
            </a:pPr>
            <a:endParaRPr dirty="0"/>
          </a:p>
        </p:txBody>
      </p:sp>
      <p:sp>
        <p:nvSpPr>
          <p:cNvPr id="165" name="Google Shape;165;g5eed03d30a_3_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4108209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eed03d30a_3_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5eed03d30a_3_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 </a:t>
            </a:r>
            <a:r>
              <a:rPr lang="en-US" dirty="0">
                <a:hlinkClick r:id="rId3"/>
              </a:rPr>
              <a:t>https://www.marketwatch.com/story/cities-and-states-are-putting-out-the-welcome-mat-for-remote-workers-2019-10-15</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a:t>
            </a:r>
            <a:endParaRPr dirty="0"/>
          </a:p>
        </p:txBody>
      </p:sp>
      <p:sp>
        <p:nvSpPr>
          <p:cNvPr id="165" name="Google Shape;165;g5eed03d30a_3_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4028627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eed03d30a_3_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5eed03d30a_3_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Source: </a:t>
            </a:r>
            <a:r>
              <a:rPr lang="en-US" dirty="0">
                <a:hlinkClick r:id="rId3"/>
              </a:rPr>
              <a:t>https://www.marketwatch.com/story/cities-and-states-are-putting-out-the-welcome-mat-for-remote-workers-2019-10-15</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a:t>
            </a:r>
            <a:endParaRPr dirty="0"/>
          </a:p>
        </p:txBody>
      </p:sp>
      <p:sp>
        <p:nvSpPr>
          <p:cNvPr id="165" name="Google Shape;165;g5eed03d30a_3_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420029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0d8df252c_0_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60d8df252c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AutoNum type="arabicPeriod"/>
            </a:pPr>
            <a:endParaRPr/>
          </a:p>
        </p:txBody>
      </p:sp>
      <p:sp>
        <p:nvSpPr>
          <p:cNvPr id="230" name="Google Shape;230;g60d8df252c_0_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eed03d30a_3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Post a job, upload a resume, become part of the community and spread the word.</a:t>
            </a:r>
            <a:endParaRPr dirty="0"/>
          </a:p>
        </p:txBody>
      </p:sp>
      <p:sp>
        <p:nvSpPr>
          <p:cNvPr id="260" name="Google Shape;260;g5eed03d30a_3_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eed03d30a_3_1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5eed03d30a_3_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See website for direct links, also to Linkedin profile</a:t>
            </a:r>
            <a:endParaRPr/>
          </a:p>
        </p:txBody>
      </p:sp>
      <p:sp>
        <p:nvSpPr>
          <p:cNvPr id="268" name="Google Shape;268;g5eed03d30a_3_1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Problem 1: – empty jobs, and no one to fill them.  The department of labor estimates a 12% growth in tech jobs over the next 10 years. There was a recent article in the Omaha World Herald where HUDL discussed having to outsource high paying jobs because they can’t find qualified applicants within their community.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Remote work is still a new concept in the Midwest. Mature companies are entrenched in a 9-5 business model that says work has to happen in an office. Tech culture is still fresh and new in the Midwest, so even newer companies are sticking to this model. But it’s not working out, is it?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Source: </a:t>
            </a:r>
            <a:r>
              <a:rPr lang="en-US" sz="1200" dirty="0">
                <a:solidFill>
                  <a:srgbClr val="1BFFDE"/>
                </a:solidFill>
                <a:hlinkClick r:id="rId3">
                  <a:extLst>
                    <a:ext uri="{A12FA001-AC4F-418D-AE19-62706E023703}">
                      <ahyp:hlinkClr xmlns:ahyp="http://schemas.microsoft.com/office/drawing/2018/hyperlinkcolor" val="tx"/>
                    </a:ext>
                  </a:extLst>
                </a:hlinkClick>
              </a:rPr>
              <a:t>https://www.cnbc.com/2019/06/18/there-are-70000-open-tech-jobs-here-is-how-firms-are-hiring-for-them.html</a:t>
            </a:r>
            <a:r>
              <a:rPr lang="en-US" sz="1200" dirty="0">
                <a:solidFill>
                  <a:srgbClr val="1BFFDE"/>
                </a:solidFill>
              </a:rPr>
              <a:t> </a:t>
            </a:r>
            <a:r>
              <a:rPr lang="en-US" dirty="0"/>
              <a:t>According to a report by IT trade group CompTIA.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chemeClr val="tx1">
                    <a:lumMod val="75000"/>
                    <a:lumOff val="25000"/>
                  </a:schemeClr>
                </a:solidFill>
              </a:rPr>
              <a:t>Omaha is not meeting its tech hiring goals – “Workforce Crisis” - r</a:t>
            </a:r>
            <a:r>
              <a:rPr lang="en-US" dirty="0"/>
              <a:t>ecent article in the Omaha World Herald where </a:t>
            </a:r>
            <a:r>
              <a:rPr lang="en-US" dirty="0" err="1"/>
              <a:t>Hudl</a:t>
            </a:r>
            <a:r>
              <a:rPr lang="en-US" dirty="0"/>
              <a:t> describes the difficulty they have in hiring tech staff – outsourcing high paying jobs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Tech jobs take an average 2 months to fill and up to 6 months for cyber security: </a:t>
            </a:r>
            <a:r>
              <a:rPr lang="en-US" dirty="0">
                <a:hlinkClick r:id="rId4"/>
              </a:rPr>
              <a:t>https://resources.workable.com/tutorial/time-to-hire-industry</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Average relocation packages cost close to $20,000 </a:t>
            </a:r>
            <a:r>
              <a:rPr lang="en-US" dirty="0">
                <a:hlinkClick r:id="rId5"/>
              </a:rPr>
              <a:t>https://www.moveline.com/moving-resources/corporate-moves-a-guide-to-negotiating-a-relocation-package</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41B8B4F5-B4F8-D148-928F-A88D142F600B}" type="slidenum">
              <a:rPr lang="en-US" smtClean="0"/>
              <a:t>2</a:t>
            </a:fld>
            <a:endParaRPr lang="en-US"/>
          </a:p>
        </p:txBody>
      </p:sp>
    </p:spTree>
    <p:extLst>
      <p:ext uri="{BB962C8B-B14F-4D97-AF65-F5344CB8AC3E}">
        <p14:creationId xmlns:p14="http://schemas.microsoft.com/office/powerpoint/2010/main" val="334442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41B8B4F5-B4F8-D148-928F-A88D142F600B}" type="slidenum">
              <a:rPr lang="en-US" smtClean="0"/>
              <a:t>3</a:t>
            </a:fld>
            <a:endParaRPr lang="en-US"/>
          </a:p>
        </p:txBody>
      </p:sp>
    </p:spTree>
    <p:extLst>
      <p:ext uri="{BB962C8B-B14F-4D97-AF65-F5344CB8AC3E}">
        <p14:creationId xmlns:p14="http://schemas.microsoft.com/office/powerpoint/2010/main" val="1191058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eed03d30a_3_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5eed03d30a_3_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endParaRPr dirty="0"/>
          </a:p>
        </p:txBody>
      </p:sp>
      <p:sp>
        <p:nvSpPr>
          <p:cNvPr id="157" name="Google Shape;157;g5eed03d30a_3_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eed03d30a_3_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5eed03d30a_3_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 dirty="0"/>
              <a:t>According to the Census Bureau</a:t>
            </a:r>
            <a:endParaRPr dirty="0"/>
          </a:p>
        </p:txBody>
      </p:sp>
      <p:sp>
        <p:nvSpPr>
          <p:cNvPr id="157" name="Google Shape;157;g5eed03d30a_3_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55456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0d8df252c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60d8df252c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87350" indent="-228600">
              <a:buFont typeface="+mj-lt"/>
              <a:buAutoNum type="arabicPeriod"/>
            </a:pPr>
            <a:r>
              <a:rPr lang="en-US" dirty="0"/>
              <a:t>37% of tech workers saying they would switch to a job that gave them the ability to work off-site at least part of the time</a:t>
            </a:r>
            <a:r>
              <a:rPr lang="en-US" dirty="0">
                <a:solidFill>
                  <a:schemeClr val="tx1">
                    <a:lumMod val="75000"/>
                    <a:lumOff val="25000"/>
                  </a:schemeClr>
                </a:solidFill>
              </a:rPr>
              <a:t> Source: </a:t>
            </a:r>
            <a:r>
              <a:rPr lang="en-US" dirty="0">
                <a:hlinkClick r:id="rId3"/>
              </a:rPr>
              <a:t>https://news.gallup.com/businessjournal/204533/dream-job.aspx</a:t>
            </a:r>
            <a:endParaRPr lang="en-US" dirty="0"/>
          </a:p>
          <a:p>
            <a:pPr marL="457200" lvl="0" indent="-298450" algn="l" rtl="0">
              <a:spcBef>
                <a:spcPts val="0"/>
              </a:spcBef>
              <a:spcAft>
                <a:spcPts val="0"/>
              </a:spcAft>
              <a:buSzPts val="1100"/>
              <a:buAutoNum type="arabicPeriod"/>
            </a:pPr>
            <a:r>
              <a:rPr lang="en" dirty="0"/>
              <a:t>Employee turnover can cost up to 30% of employee’s yearly salary to replace.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AutoNum type="arabicPeriod"/>
              <a:tabLst/>
              <a:defRPr/>
            </a:pPr>
            <a:r>
              <a:rPr lang="en-US" dirty="0"/>
              <a:t>Sources: </a:t>
            </a:r>
            <a:r>
              <a:rPr lang="en-US" dirty="0">
                <a:hlinkClick r:id="rId4"/>
              </a:rPr>
              <a:t>https://www.entrepreneur.com/article/333010</a:t>
            </a:r>
            <a:endParaRPr lang="en-US" dirty="0"/>
          </a:p>
          <a:p>
            <a:pPr marL="457200" lvl="0" indent="-298450" algn="l" rtl="0">
              <a:spcBef>
                <a:spcPts val="0"/>
              </a:spcBef>
              <a:spcAft>
                <a:spcPts val="0"/>
              </a:spcAft>
              <a:buSzPts val="1100"/>
              <a:buAutoNum type="arabicPeriod"/>
            </a:pPr>
            <a:endParaRPr lang="en" dirty="0"/>
          </a:p>
          <a:p>
            <a:pPr marL="457200" lvl="0" indent="-298450" algn="l" rtl="0">
              <a:spcBef>
                <a:spcPts val="0"/>
              </a:spcBef>
              <a:spcAft>
                <a:spcPts val="0"/>
              </a:spcAft>
              <a:buSzPts val="1100"/>
              <a:buAutoNum type="arabicPeriod"/>
            </a:pPr>
            <a:endParaRPr dirty="0"/>
          </a:p>
          <a:p>
            <a:pPr marL="457200" lvl="0" indent="0" algn="l" rtl="0">
              <a:spcBef>
                <a:spcPts val="0"/>
              </a:spcBef>
              <a:spcAft>
                <a:spcPts val="0"/>
              </a:spcAft>
              <a:buNone/>
            </a:pPr>
            <a:endParaRPr dirty="0"/>
          </a:p>
        </p:txBody>
      </p:sp>
      <p:sp>
        <p:nvSpPr>
          <p:cNvPr id="174" name="Google Shape;174;g60d8df252c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0d8df252c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60d8df252c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AutoNum type="arabicPeriod"/>
            </a:pPr>
            <a:endParaRPr dirty="0"/>
          </a:p>
          <a:p>
            <a:pPr marL="457200" lvl="0" indent="0" algn="l" rtl="0">
              <a:spcBef>
                <a:spcPts val="0"/>
              </a:spcBef>
              <a:spcAft>
                <a:spcPts val="0"/>
              </a:spcAft>
              <a:buNone/>
            </a:pPr>
            <a:endParaRPr dirty="0"/>
          </a:p>
        </p:txBody>
      </p:sp>
      <p:sp>
        <p:nvSpPr>
          <p:cNvPr id="174" name="Google Shape;174;g60d8df252c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5709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0d8df252c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60d8df252c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SzPts val="1100"/>
              <a:buAutoNum type="arabicPeriod"/>
            </a:pPr>
            <a:endParaRPr dirty="0"/>
          </a:p>
          <a:p>
            <a:pPr marL="457200" lvl="0" indent="0" algn="l" rtl="0">
              <a:spcBef>
                <a:spcPts val="0"/>
              </a:spcBef>
              <a:spcAft>
                <a:spcPts val="0"/>
              </a:spcAft>
              <a:buNone/>
            </a:pPr>
            <a:r>
              <a:rPr lang="en-US" dirty="0"/>
              <a:t>Source: </a:t>
            </a:r>
            <a:r>
              <a:rPr lang="en-US" dirty="0">
                <a:hlinkClick r:id="rId3"/>
              </a:rPr>
              <a:t>https://www.citylab.com/equity/2019/05/economic-geography-talent-brain-drain-research-map-move/588673/</a:t>
            </a:r>
            <a:endParaRPr dirty="0"/>
          </a:p>
        </p:txBody>
      </p:sp>
      <p:sp>
        <p:nvSpPr>
          <p:cNvPr id="174" name="Google Shape;174;g60d8df252c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53770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eed03d30a_3_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5eed03d30a_3_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1. Leila </a:t>
            </a:r>
            <a:r>
              <a:rPr lang="en" dirty="0" err="1"/>
              <a:t>Janah</a:t>
            </a:r>
            <a:r>
              <a:rPr lang="en" dirty="0"/>
              <a:t> is CEO of </a:t>
            </a:r>
            <a:r>
              <a:rPr lang="en" dirty="0" err="1"/>
              <a:t>Sama</a:t>
            </a:r>
            <a:r>
              <a:rPr lang="en" dirty="0"/>
              <a:t> Group, a leader in the field of impact sourcing, a variation on traditional outsourcing that creates employment opportunities in low-income areas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2. Aim Career Link has no search function for remote or flex work</a:t>
            </a:r>
            <a:endParaRPr dirty="0"/>
          </a:p>
          <a:p>
            <a:pPr marL="0" lvl="0" indent="0" algn="l" rtl="0">
              <a:spcBef>
                <a:spcPts val="0"/>
              </a:spcBef>
              <a:spcAft>
                <a:spcPts val="0"/>
              </a:spcAft>
              <a:buNone/>
            </a:pPr>
            <a:endParaRPr dirty="0"/>
          </a:p>
        </p:txBody>
      </p:sp>
      <p:sp>
        <p:nvSpPr>
          <p:cNvPr id="165" name="Google Shape;165;g5eed03d30a_3_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4165500"/>
          </a:xfrm>
          <a:prstGeom prst="rect">
            <a:avLst/>
          </a:prstGeom>
          <a:solidFill>
            <a:srgbClr val="FFB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226100" y="3911300"/>
            <a:ext cx="691800" cy="518100"/>
          </a:xfrm>
          <a:prstGeom prst="triangle">
            <a:avLst>
              <a:gd name="adj" fmla="val 50000"/>
            </a:avLst>
          </a:prstGeom>
          <a:solidFill>
            <a:srgbClr val="FFB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411175" y="4531000"/>
            <a:ext cx="8282400" cy="168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Oswald"/>
              <a:buNone/>
              <a:defRPr sz="3600">
                <a:latin typeface="Oswald"/>
                <a:ea typeface="Oswald"/>
                <a:cs typeface="Oswald"/>
                <a:sym typeface="Oswald"/>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3" name="Google Shape;13;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txBox="1">
            <a:spLocks noGrp="1"/>
          </p:cNvSpPr>
          <p:nvPr>
            <p:ph type="ctrTitle"/>
          </p:nvPr>
        </p:nvSpPr>
        <p:spPr>
          <a:xfrm>
            <a:off x="411175" y="859067"/>
            <a:ext cx="8282400" cy="2811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3984367"/>
            <a:ext cx="910500" cy="0"/>
          </a:xfrm>
          <a:prstGeom prst="straightConnector1">
            <a:avLst/>
          </a:prstGeom>
          <a:noFill/>
          <a:ln w="28575" cap="flat" cmpd="sng">
            <a:solidFill>
              <a:srgbClr val="003865"/>
            </a:solidFill>
            <a:prstDash val="lgDash"/>
            <a:round/>
            <a:headEnd type="none" w="sm" len="sm"/>
            <a:tailEnd type="none" w="sm" len="sm"/>
          </a:ln>
        </p:spPr>
      </p:cxnSp>
      <p:sp>
        <p:nvSpPr>
          <p:cNvPr id="53" name="Google Shape;53;p11"/>
          <p:cNvSpPr txBox="1">
            <a:spLocks noGrp="1"/>
          </p:cNvSpPr>
          <p:nvPr>
            <p:ph type="title" hasCustomPrompt="1"/>
          </p:nvPr>
        </p:nvSpPr>
        <p:spPr>
          <a:xfrm>
            <a:off x="311700" y="1431567"/>
            <a:ext cx="8520600" cy="26181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4"/>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7" name="Google Shape;67;p1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15"/>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3" name="Google Shape;73;p15"/>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5"/>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5"/>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6"/>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9" name="Google Shape;79;p16"/>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6"/>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6"/>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5" name="Google Shape;85;p17"/>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6" name="Google Shape;86;p1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7" name="Google Shape;87;p1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629841" y="36512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1" name="Google Shape;91;p18"/>
          <p:cNvSpPr txBox="1">
            <a:spLocks noGrp="1"/>
          </p:cNvSpPr>
          <p:nvPr>
            <p:ph type="body" idx="1"/>
          </p:nvPr>
        </p:nvSpPr>
        <p:spPr>
          <a:xfrm>
            <a:off x="629841" y="1681163"/>
            <a:ext cx="38682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2" name="Google Shape;92;p18"/>
          <p:cNvSpPr txBox="1">
            <a:spLocks noGrp="1"/>
          </p:cNvSpPr>
          <p:nvPr>
            <p:ph type="body" idx="2"/>
          </p:nvPr>
        </p:nvSpPr>
        <p:spPr>
          <a:xfrm>
            <a:off x="629841" y="2505075"/>
            <a:ext cx="38682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3" name="Google Shape;93;p18"/>
          <p:cNvSpPr txBox="1">
            <a:spLocks noGrp="1"/>
          </p:cNvSpPr>
          <p:nvPr>
            <p:ph type="body" idx="3"/>
          </p:nvPr>
        </p:nvSpPr>
        <p:spPr>
          <a:xfrm>
            <a:off x="4629150" y="1681163"/>
            <a:ext cx="38874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4" name="Google Shape;94;p18"/>
          <p:cNvSpPr txBox="1">
            <a:spLocks noGrp="1"/>
          </p:cNvSpPr>
          <p:nvPr>
            <p:ph type="body" idx="4"/>
          </p:nvPr>
        </p:nvSpPr>
        <p:spPr>
          <a:xfrm>
            <a:off x="4629150" y="2505075"/>
            <a:ext cx="38874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5" name="Google Shape;95;p18"/>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p18"/>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7" name="Google Shape;97;p18"/>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1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1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20"/>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5" name="Google Shape;105;p20"/>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20"/>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21"/>
          <p:cNvSpPr txBox="1">
            <a:spLocks noGrp="1"/>
          </p:cNvSpPr>
          <p:nvPr>
            <p:ph type="body" idx="1"/>
          </p:nvPr>
        </p:nvSpPr>
        <p:spPr>
          <a:xfrm>
            <a:off x="3887391" y="987425"/>
            <a:ext cx="46290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10" name="Google Shape;110;p21"/>
          <p:cNvSpPr txBox="1">
            <a:spLocks noGrp="1"/>
          </p:cNvSpPr>
          <p:nvPr>
            <p:ph type="body" idx="2"/>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1" name="Google Shape;111;p21"/>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1"/>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21"/>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2089800"/>
            <a:ext cx="9144000" cy="2678400"/>
          </a:xfrm>
          <a:prstGeom prst="rect">
            <a:avLst/>
          </a:prstGeom>
          <a:solidFill>
            <a:srgbClr val="0038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2519600"/>
            <a:ext cx="8282400" cy="202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629841" y="457200"/>
            <a:ext cx="29493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2"/>
          <p:cNvSpPr>
            <a:spLocks noGrp="1"/>
          </p:cNvSpPr>
          <p:nvPr>
            <p:ph type="pic" idx="2"/>
          </p:nvPr>
        </p:nvSpPr>
        <p:spPr>
          <a:xfrm>
            <a:off x="3887391" y="987425"/>
            <a:ext cx="46290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7" name="Google Shape;117;p22"/>
          <p:cNvSpPr txBox="1">
            <a:spLocks noGrp="1"/>
          </p:cNvSpPr>
          <p:nvPr>
            <p:ph type="body" idx="1"/>
          </p:nvPr>
        </p:nvSpPr>
        <p:spPr>
          <a:xfrm>
            <a:off x="629841" y="2057400"/>
            <a:ext cx="29493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8" name="Google Shape;118;p22"/>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2"/>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0" name="Google Shape;120;p22"/>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3"/>
          <p:cNvSpPr txBox="1">
            <a:spLocks noGrp="1"/>
          </p:cNvSpPr>
          <p:nvPr>
            <p:ph type="body" idx="1"/>
          </p:nvPr>
        </p:nvSpPr>
        <p:spPr>
          <a:xfrm rot="5400000">
            <a:off x="2396400" y="57875"/>
            <a:ext cx="4351200" cy="7886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4" name="Google Shape;124;p2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2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2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rot="5400000">
            <a:off x="4623600" y="2285275"/>
            <a:ext cx="5811900" cy="19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4"/>
          <p:cNvSpPr txBox="1">
            <a:spLocks noGrp="1"/>
          </p:cNvSpPr>
          <p:nvPr>
            <p:ph type="body" idx="1"/>
          </p:nvPr>
        </p:nvSpPr>
        <p:spPr>
          <a:xfrm rot="5400000">
            <a:off x="623025" y="370675"/>
            <a:ext cx="5811900" cy="5800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0" name="Google Shape;130;p2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2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958433"/>
            <a:ext cx="8520600" cy="413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700769"/>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958433"/>
            <a:ext cx="3999900" cy="4133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958433"/>
            <a:ext cx="3999900" cy="4133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96667"/>
            <a:ext cx="8520600" cy="97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943716"/>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8424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2157605"/>
            <a:ext cx="2808000" cy="3934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003865"/>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705200"/>
            <a:ext cx="5678100" cy="544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FFB81C"/>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233"/>
            <a:ext cx="45720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59940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438333"/>
            <a:ext cx="4045200" cy="238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3895201"/>
            <a:ext cx="4045200" cy="17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96667"/>
            <a:ext cx="8520600" cy="978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958433"/>
            <a:ext cx="8520600" cy="4133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0" name="Google Shape;60;p13"/>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3"/>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dribbble.com/shots/4639677-Kill-Two-Birds-With-One-Ston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careerlink.com/search/advanced"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April@remoter.tech"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www.facebook.com/remoter.te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techrepublic.com/article/rise-of-the-digital-nomad-why-working-remotely-could-draw-more-millennials-to-the-tech-indust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careerlink.com/search/advanc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36"/>
        <p:cNvGrpSpPr/>
        <p:nvPr/>
      </p:nvGrpSpPr>
      <p:grpSpPr>
        <a:xfrm>
          <a:off x="0" y="0"/>
          <a:ext cx="0" cy="0"/>
          <a:chOff x="0" y="0"/>
          <a:chExt cx="0" cy="0"/>
        </a:xfrm>
      </p:grpSpPr>
      <p:sp>
        <p:nvSpPr>
          <p:cNvPr id="138" name="Google Shape;138;p25"/>
          <p:cNvSpPr txBox="1">
            <a:spLocks noGrp="1"/>
          </p:cNvSpPr>
          <p:nvPr>
            <p:ph type="body" idx="1"/>
          </p:nvPr>
        </p:nvSpPr>
        <p:spPr>
          <a:xfrm>
            <a:off x="565890" y="230767"/>
            <a:ext cx="7886700" cy="10731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 sz="3600" b="1" dirty="0">
                <a:solidFill>
                  <a:srgbClr val="FFFFFF"/>
                </a:solidFill>
              </a:rPr>
              <a:t>REMOTE WORK:</a:t>
            </a:r>
            <a:endParaRPr sz="3600" b="1" dirty="0">
              <a:solidFill>
                <a:srgbClr val="FFFFFF"/>
              </a:solidFill>
            </a:endParaRPr>
          </a:p>
          <a:p>
            <a:pPr marL="0" lvl="0" indent="0" algn="ctr" rtl="0">
              <a:spcBef>
                <a:spcPts val="1000"/>
              </a:spcBef>
              <a:spcAft>
                <a:spcPts val="0"/>
              </a:spcAft>
              <a:buNone/>
            </a:pPr>
            <a:r>
              <a:rPr lang="en" sz="3600" dirty="0">
                <a:solidFill>
                  <a:srgbClr val="FFFFFF"/>
                </a:solidFill>
              </a:rPr>
              <a:t>Two Birds, One Stone</a:t>
            </a:r>
            <a:endParaRPr sz="3600" dirty="0">
              <a:solidFill>
                <a:srgbClr val="FFFFFF"/>
              </a:solidFill>
            </a:endParaRPr>
          </a:p>
        </p:txBody>
      </p:sp>
      <p:pic>
        <p:nvPicPr>
          <p:cNvPr id="3" name="Picture 2">
            <a:extLst>
              <a:ext uri="{FF2B5EF4-FFF2-40B4-BE49-F238E27FC236}">
                <a16:creationId xmlns:a16="http://schemas.microsoft.com/office/drawing/2014/main" id="{2C2D0D89-27FF-3446-A603-8906D80724A8}"/>
              </a:ext>
            </a:extLst>
          </p:cNvPr>
          <p:cNvPicPr>
            <a:picLocks noChangeAspect="1"/>
          </p:cNvPicPr>
          <p:nvPr/>
        </p:nvPicPr>
        <p:blipFill>
          <a:blip r:embed="rId3"/>
          <a:stretch>
            <a:fillRect/>
          </a:stretch>
        </p:blipFill>
        <p:spPr>
          <a:xfrm>
            <a:off x="1614310" y="1659466"/>
            <a:ext cx="5915379" cy="4436534"/>
          </a:xfrm>
          <a:prstGeom prst="rect">
            <a:avLst/>
          </a:prstGeom>
        </p:spPr>
      </p:pic>
      <p:sp>
        <p:nvSpPr>
          <p:cNvPr id="4" name="TextBox 3">
            <a:extLst>
              <a:ext uri="{FF2B5EF4-FFF2-40B4-BE49-F238E27FC236}">
                <a16:creationId xmlns:a16="http://schemas.microsoft.com/office/drawing/2014/main" id="{E8F289DB-C819-3042-9108-118C870CBA60}"/>
              </a:ext>
            </a:extLst>
          </p:cNvPr>
          <p:cNvSpPr txBox="1"/>
          <p:nvPr/>
        </p:nvSpPr>
        <p:spPr>
          <a:xfrm>
            <a:off x="26882" y="6451600"/>
            <a:ext cx="8964717" cy="307777"/>
          </a:xfrm>
          <a:prstGeom prst="rect">
            <a:avLst/>
          </a:prstGeom>
          <a:noFill/>
        </p:spPr>
        <p:txBody>
          <a:bodyPr wrap="square" rtlCol="0">
            <a:spAutoFit/>
          </a:bodyPr>
          <a:lstStyle/>
          <a:p>
            <a:r>
              <a:rPr lang="en-US" dirty="0">
                <a:solidFill>
                  <a:schemeClr val="bg1"/>
                </a:solidFill>
              </a:rPr>
              <a:t>Credit: Quang Nguyen Source: </a:t>
            </a:r>
            <a:r>
              <a:rPr lang="en-US" dirty="0">
                <a:solidFill>
                  <a:schemeClr val="bg1"/>
                </a:solidFill>
                <a:hlinkClick r:id="rId4">
                  <a:extLst>
                    <a:ext uri="{A12FA001-AC4F-418D-AE19-62706E023703}">
                      <ahyp:hlinkClr xmlns:ahyp="http://schemas.microsoft.com/office/drawing/2018/hyperlinkcolor" val="tx"/>
                    </a:ext>
                  </a:extLst>
                </a:hlinkClick>
              </a:rPr>
              <a:t>https://dribbble.com/shots/4639677-Kill-Two-Birds-With-One-Stone</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66"/>
        <p:cNvGrpSpPr/>
        <p:nvPr/>
      </p:nvGrpSpPr>
      <p:grpSpPr>
        <a:xfrm>
          <a:off x="0" y="0"/>
          <a:ext cx="0" cy="0"/>
          <a:chOff x="0" y="0"/>
          <a:chExt cx="0" cy="0"/>
        </a:xfrm>
      </p:grpSpPr>
      <p:sp>
        <p:nvSpPr>
          <p:cNvPr id="168" name="Google Shape;168;p29"/>
          <p:cNvSpPr txBox="1">
            <a:spLocks noGrp="1"/>
          </p:cNvSpPr>
          <p:nvPr>
            <p:ph type="title"/>
          </p:nvPr>
        </p:nvSpPr>
        <p:spPr>
          <a:xfrm>
            <a:off x="285750" y="105568"/>
            <a:ext cx="862965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 sz="4000" b="1" dirty="0">
                <a:solidFill>
                  <a:srgbClr val="FFFFFF"/>
                </a:solidFill>
              </a:rPr>
              <a:t>What can companies do?</a:t>
            </a:r>
            <a:endParaRPr dirty="0">
              <a:solidFill>
                <a:srgbClr val="FFFFFF"/>
              </a:solidFill>
            </a:endParaRPr>
          </a:p>
        </p:txBody>
      </p:sp>
      <p:sp>
        <p:nvSpPr>
          <p:cNvPr id="169" name="Google Shape;169;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indent="-457200">
              <a:spcBef>
                <a:spcPts val="0"/>
              </a:spcBef>
              <a:buClr>
                <a:schemeClr val="bg1"/>
              </a:buClr>
              <a:buSzPts val="2800"/>
            </a:pPr>
            <a:r>
              <a:rPr lang="en-US" sz="4000" dirty="0">
                <a:solidFill>
                  <a:schemeClr val="bg1"/>
                </a:solidFill>
              </a:rPr>
              <a:t>What jobs can be opened up to remote candidates?</a:t>
            </a:r>
          </a:p>
          <a:p>
            <a:pPr indent="-457200">
              <a:spcBef>
                <a:spcPts val="0"/>
              </a:spcBef>
              <a:buClr>
                <a:schemeClr val="bg1"/>
              </a:buClr>
              <a:buSzPts val="2800"/>
            </a:pPr>
            <a:r>
              <a:rPr lang="en-US" sz="4000" dirty="0">
                <a:solidFill>
                  <a:schemeClr val="bg1"/>
                </a:solidFill>
              </a:rPr>
              <a:t>What current staff can work remotely?</a:t>
            </a:r>
          </a:p>
          <a:p>
            <a:pPr marL="0" indent="0">
              <a:spcBef>
                <a:spcPts val="0"/>
              </a:spcBef>
              <a:buClr>
                <a:schemeClr val="bg1"/>
              </a:buClr>
              <a:buSzPts val="2800"/>
              <a:buNone/>
            </a:pPr>
            <a:endParaRPr lang="en-US" sz="4000" dirty="0">
              <a:solidFill>
                <a:schemeClr val="bg1"/>
              </a:solidFill>
            </a:endParaRPr>
          </a:p>
          <a:p>
            <a:pPr indent="-457200">
              <a:spcBef>
                <a:spcPts val="0"/>
              </a:spcBef>
              <a:buClr>
                <a:schemeClr val="bg1"/>
              </a:buClr>
              <a:buSzPts val="2800"/>
            </a:pPr>
            <a:endParaRPr lang="en-US" sz="4000" dirty="0">
              <a:solidFill>
                <a:schemeClr val="bg1"/>
              </a:solidFill>
            </a:endParaRPr>
          </a:p>
          <a:p>
            <a:pPr marL="228600" lvl="0" indent="-228600" algn="l" rtl="0">
              <a:lnSpc>
                <a:spcPct val="90000"/>
              </a:lnSpc>
              <a:spcBef>
                <a:spcPts val="0"/>
              </a:spcBef>
              <a:spcAft>
                <a:spcPts val="0"/>
              </a:spcAft>
              <a:buClr>
                <a:schemeClr val="dk1"/>
              </a:buClr>
              <a:buSzPts val="2800"/>
              <a:buChar char="•"/>
            </a:pPr>
            <a:endParaRPr b="1" u="sng" dirty="0">
              <a:solidFill>
                <a:schemeClr val="bg1"/>
              </a:solidFill>
            </a:endParaRPr>
          </a:p>
        </p:txBody>
      </p:sp>
      <p:cxnSp>
        <p:nvCxnSpPr>
          <p:cNvPr id="7" name="Straight Connector 6">
            <a:extLst>
              <a:ext uri="{FF2B5EF4-FFF2-40B4-BE49-F238E27FC236}">
                <a16:creationId xmlns:a16="http://schemas.microsoft.com/office/drawing/2014/main" id="{621B8BE1-3875-BD49-B054-EE1CC3EA08DC}"/>
              </a:ext>
            </a:extLst>
          </p:cNvPr>
          <p:cNvCxnSpPr/>
          <p:nvPr/>
        </p:nvCxnSpPr>
        <p:spPr>
          <a:xfrm>
            <a:off x="599412" y="1483051"/>
            <a:ext cx="8057408" cy="0"/>
          </a:xfrm>
          <a:prstGeom prst="line">
            <a:avLst/>
          </a:prstGeom>
          <a:ln>
            <a:solidFill>
              <a:srgbClr val="1BFFDE"/>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39324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66"/>
        <p:cNvGrpSpPr/>
        <p:nvPr/>
      </p:nvGrpSpPr>
      <p:grpSpPr>
        <a:xfrm>
          <a:off x="0" y="0"/>
          <a:ext cx="0" cy="0"/>
          <a:chOff x="0" y="0"/>
          <a:chExt cx="0" cy="0"/>
        </a:xfrm>
      </p:grpSpPr>
      <p:sp>
        <p:nvSpPr>
          <p:cNvPr id="168" name="Google Shape;168;p29"/>
          <p:cNvSpPr txBox="1">
            <a:spLocks noGrp="1"/>
          </p:cNvSpPr>
          <p:nvPr>
            <p:ph type="title"/>
          </p:nvPr>
        </p:nvSpPr>
        <p:spPr>
          <a:xfrm>
            <a:off x="285750" y="105568"/>
            <a:ext cx="862965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 sz="4000" b="1" dirty="0">
                <a:solidFill>
                  <a:srgbClr val="FFFFFF"/>
                </a:solidFill>
              </a:rPr>
              <a:t>What can employees do?</a:t>
            </a:r>
            <a:endParaRPr b="1" dirty="0">
              <a:solidFill>
                <a:srgbClr val="FFFFFF"/>
              </a:solidFill>
            </a:endParaRPr>
          </a:p>
        </p:txBody>
      </p:sp>
      <p:sp>
        <p:nvSpPr>
          <p:cNvPr id="169" name="Google Shape;169;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indent="-457200">
              <a:spcBef>
                <a:spcPts val="0"/>
              </a:spcBef>
              <a:buClr>
                <a:schemeClr val="bg1"/>
              </a:buClr>
              <a:buSzPts val="2800"/>
            </a:pPr>
            <a:r>
              <a:rPr lang="en-US" sz="4000" dirty="0">
                <a:solidFill>
                  <a:schemeClr val="bg1"/>
                </a:solidFill>
              </a:rPr>
              <a:t>Request remote or flex options from your current company</a:t>
            </a:r>
          </a:p>
          <a:p>
            <a:pPr indent="-457200">
              <a:spcBef>
                <a:spcPts val="0"/>
              </a:spcBef>
              <a:buClr>
                <a:schemeClr val="bg1"/>
              </a:buClr>
              <a:buSzPts val="2800"/>
            </a:pPr>
            <a:r>
              <a:rPr lang="en-US" sz="4000" dirty="0">
                <a:solidFill>
                  <a:schemeClr val="bg1"/>
                </a:solidFill>
              </a:rPr>
              <a:t>Look for remote work options at other companies</a:t>
            </a:r>
          </a:p>
          <a:p>
            <a:pPr indent="-457200">
              <a:spcBef>
                <a:spcPts val="0"/>
              </a:spcBef>
              <a:buClr>
                <a:schemeClr val="bg1"/>
              </a:buClr>
              <a:buSzPts val="2800"/>
            </a:pPr>
            <a:r>
              <a:rPr lang="en-US" sz="4000" dirty="0">
                <a:solidFill>
                  <a:schemeClr val="bg1"/>
                </a:solidFill>
              </a:rPr>
              <a:t>Add remote ready skills to your resume</a:t>
            </a:r>
          </a:p>
          <a:p>
            <a:pPr indent="-457200">
              <a:spcBef>
                <a:spcPts val="0"/>
              </a:spcBef>
              <a:buClr>
                <a:schemeClr val="bg1"/>
              </a:buClr>
              <a:buSzPts val="2800"/>
            </a:pPr>
            <a:endParaRPr lang="en-US" sz="4000" dirty="0">
              <a:solidFill>
                <a:schemeClr val="bg1"/>
              </a:solidFill>
            </a:endParaRPr>
          </a:p>
          <a:p>
            <a:pPr indent="-457200">
              <a:spcBef>
                <a:spcPts val="0"/>
              </a:spcBef>
              <a:buClr>
                <a:schemeClr val="bg1"/>
              </a:buClr>
              <a:buSzPts val="2800"/>
            </a:pPr>
            <a:endParaRPr lang="en-US" sz="4000" dirty="0">
              <a:solidFill>
                <a:schemeClr val="bg1"/>
              </a:solidFill>
            </a:endParaRPr>
          </a:p>
          <a:p>
            <a:pPr marL="228600" lvl="0" indent="-228600" algn="l" rtl="0">
              <a:lnSpc>
                <a:spcPct val="90000"/>
              </a:lnSpc>
              <a:spcBef>
                <a:spcPts val="0"/>
              </a:spcBef>
              <a:spcAft>
                <a:spcPts val="0"/>
              </a:spcAft>
              <a:buClr>
                <a:schemeClr val="dk1"/>
              </a:buClr>
              <a:buSzPts val="2800"/>
              <a:buChar char="•"/>
            </a:pPr>
            <a:endParaRPr b="1" u="sng" dirty="0">
              <a:solidFill>
                <a:schemeClr val="bg1"/>
              </a:solidFill>
            </a:endParaRPr>
          </a:p>
        </p:txBody>
      </p:sp>
      <p:sp>
        <p:nvSpPr>
          <p:cNvPr id="2" name="TextBox 1">
            <a:extLst>
              <a:ext uri="{FF2B5EF4-FFF2-40B4-BE49-F238E27FC236}">
                <a16:creationId xmlns:a16="http://schemas.microsoft.com/office/drawing/2014/main" id="{64D6BA32-3466-E64B-9122-67199E69D1D4}"/>
              </a:ext>
            </a:extLst>
          </p:cNvPr>
          <p:cNvSpPr txBox="1"/>
          <p:nvPr/>
        </p:nvSpPr>
        <p:spPr>
          <a:xfrm>
            <a:off x="651933" y="6444655"/>
            <a:ext cx="7840133" cy="307777"/>
          </a:xfrm>
          <a:prstGeom prst="rect">
            <a:avLst/>
          </a:prstGeom>
          <a:noFill/>
        </p:spPr>
        <p:txBody>
          <a:bodyPr wrap="square" rtlCol="0">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https://careerlink.com/search/advanced</a:t>
            </a:r>
            <a:endParaRPr lang="en-US" dirty="0">
              <a:solidFill>
                <a:schemeClr val="bg1"/>
              </a:solidFill>
            </a:endParaRPr>
          </a:p>
        </p:txBody>
      </p:sp>
      <p:cxnSp>
        <p:nvCxnSpPr>
          <p:cNvPr id="7" name="Straight Connector 6">
            <a:extLst>
              <a:ext uri="{FF2B5EF4-FFF2-40B4-BE49-F238E27FC236}">
                <a16:creationId xmlns:a16="http://schemas.microsoft.com/office/drawing/2014/main" id="{621B8BE1-3875-BD49-B054-EE1CC3EA08DC}"/>
              </a:ext>
            </a:extLst>
          </p:cNvPr>
          <p:cNvCxnSpPr/>
          <p:nvPr/>
        </p:nvCxnSpPr>
        <p:spPr>
          <a:xfrm>
            <a:off x="599412" y="1483051"/>
            <a:ext cx="8057408" cy="0"/>
          </a:xfrm>
          <a:prstGeom prst="line">
            <a:avLst/>
          </a:prstGeom>
          <a:ln>
            <a:solidFill>
              <a:srgbClr val="1BFFDE"/>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8273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66"/>
        <p:cNvGrpSpPr/>
        <p:nvPr/>
      </p:nvGrpSpPr>
      <p:grpSpPr>
        <a:xfrm>
          <a:off x="0" y="0"/>
          <a:ext cx="0" cy="0"/>
          <a:chOff x="0" y="0"/>
          <a:chExt cx="0" cy="0"/>
        </a:xfrm>
      </p:grpSpPr>
      <p:sp>
        <p:nvSpPr>
          <p:cNvPr id="168" name="Google Shape;168;p29"/>
          <p:cNvSpPr txBox="1">
            <a:spLocks noGrp="1"/>
          </p:cNvSpPr>
          <p:nvPr>
            <p:ph type="title"/>
          </p:nvPr>
        </p:nvSpPr>
        <p:spPr>
          <a:xfrm>
            <a:off x="285750" y="105568"/>
            <a:ext cx="862965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 sz="4000" b="1" dirty="0">
                <a:solidFill>
                  <a:srgbClr val="FFFFFF"/>
                </a:solidFill>
              </a:rPr>
              <a:t>What can communities do?</a:t>
            </a:r>
            <a:endParaRPr b="1" dirty="0">
              <a:solidFill>
                <a:srgbClr val="FFFFFF"/>
              </a:solidFill>
            </a:endParaRPr>
          </a:p>
        </p:txBody>
      </p:sp>
      <p:sp>
        <p:nvSpPr>
          <p:cNvPr id="169" name="Google Shape;169;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indent="-457200">
              <a:spcBef>
                <a:spcPts val="0"/>
              </a:spcBef>
              <a:buClr>
                <a:schemeClr val="bg1"/>
              </a:buClr>
              <a:buSzPts val="2800"/>
            </a:pPr>
            <a:r>
              <a:rPr lang="en-US" sz="4000" dirty="0">
                <a:solidFill>
                  <a:schemeClr val="bg1"/>
                </a:solidFill>
              </a:rPr>
              <a:t>Remote work initiatives to attract or keep talent </a:t>
            </a:r>
          </a:p>
          <a:p>
            <a:pPr indent="-457200">
              <a:spcBef>
                <a:spcPts val="0"/>
              </a:spcBef>
              <a:buClr>
                <a:schemeClr val="bg1"/>
              </a:buClr>
              <a:buSzPts val="2800"/>
            </a:pPr>
            <a:r>
              <a:rPr lang="en-US" sz="4000" dirty="0">
                <a:solidFill>
                  <a:schemeClr val="bg1"/>
                </a:solidFill>
              </a:rPr>
              <a:t>Tax incentives for companies offering remote work</a:t>
            </a:r>
          </a:p>
          <a:p>
            <a:pPr indent="-457200">
              <a:spcBef>
                <a:spcPts val="0"/>
              </a:spcBef>
              <a:buClr>
                <a:schemeClr val="bg1"/>
              </a:buClr>
              <a:buSzPts val="2800"/>
            </a:pPr>
            <a:r>
              <a:rPr lang="en-US" sz="4000" dirty="0">
                <a:solidFill>
                  <a:schemeClr val="bg1"/>
                </a:solidFill>
              </a:rPr>
              <a:t>Support shared work space initiatives</a:t>
            </a:r>
          </a:p>
          <a:p>
            <a:pPr indent="-457200">
              <a:spcBef>
                <a:spcPts val="0"/>
              </a:spcBef>
              <a:buClr>
                <a:schemeClr val="bg1"/>
              </a:buClr>
              <a:buSzPts val="2800"/>
            </a:pPr>
            <a:endParaRPr lang="en-US" sz="4000" dirty="0">
              <a:solidFill>
                <a:schemeClr val="bg1"/>
              </a:solidFill>
            </a:endParaRPr>
          </a:p>
          <a:p>
            <a:pPr indent="-457200">
              <a:spcBef>
                <a:spcPts val="0"/>
              </a:spcBef>
              <a:buClr>
                <a:schemeClr val="bg1"/>
              </a:buClr>
              <a:buSzPts val="2800"/>
            </a:pPr>
            <a:endParaRPr lang="en-US" sz="4000" dirty="0">
              <a:solidFill>
                <a:schemeClr val="bg1"/>
              </a:solidFill>
            </a:endParaRPr>
          </a:p>
          <a:p>
            <a:pPr marL="228600" lvl="0" indent="-228600" algn="l" rtl="0">
              <a:lnSpc>
                <a:spcPct val="90000"/>
              </a:lnSpc>
              <a:spcBef>
                <a:spcPts val="0"/>
              </a:spcBef>
              <a:spcAft>
                <a:spcPts val="0"/>
              </a:spcAft>
              <a:buClr>
                <a:schemeClr val="dk1"/>
              </a:buClr>
              <a:buSzPts val="2800"/>
              <a:buChar char="•"/>
            </a:pPr>
            <a:endParaRPr b="1" u="sng" dirty="0">
              <a:solidFill>
                <a:schemeClr val="bg1"/>
              </a:solidFill>
            </a:endParaRPr>
          </a:p>
        </p:txBody>
      </p:sp>
      <p:cxnSp>
        <p:nvCxnSpPr>
          <p:cNvPr id="7" name="Straight Connector 6">
            <a:extLst>
              <a:ext uri="{FF2B5EF4-FFF2-40B4-BE49-F238E27FC236}">
                <a16:creationId xmlns:a16="http://schemas.microsoft.com/office/drawing/2014/main" id="{621B8BE1-3875-BD49-B054-EE1CC3EA08DC}"/>
              </a:ext>
            </a:extLst>
          </p:cNvPr>
          <p:cNvCxnSpPr/>
          <p:nvPr/>
        </p:nvCxnSpPr>
        <p:spPr>
          <a:xfrm>
            <a:off x="599412" y="1483051"/>
            <a:ext cx="8057408" cy="0"/>
          </a:xfrm>
          <a:prstGeom prst="line">
            <a:avLst/>
          </a:prstGeom>
          <a:ln>
            <a:solidFill>
              <a:srgbClr val="1BFFDE"/>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74028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66"/>
        <p:cNvGrpSpPr/>
        <p:nvPr/>
      </p:nvGrpSpPr>
      <p:grpSpPr>
        <a:xfrm>
          <a:off x="0" y="0"/>
          <a:ext cx="0" cy="0"/>
          <a:chOff x="0" y="0"/>
          <a:chExt cx="0" cy="0"/>
        </a:xfrm>
      </p:grpSpPr>
      <p:sp>
        <p:nvSpPr>
          <p:cNvPr id="168" name="Google Shape;168;p29"/>
          <p:cNvSpPr txBox="1">
            <a:spLocks noGrp="1"/>
          </p:cNvSpPr>
          <p:nvPr>
            <p:ph type="title"/>
          </p:nvPr>
        </p:nvSpPr>
        <p:spPr>
          <a:xfrm>
            <a:off x="285750" y="105568"/>
            <a:ext cx="862965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 sz="4000" b="1" dirty="0">
                <a:solidFill>
                  <a:srgbClr val="FFFFFF"/>
                </a:solidFill>
              </a:rPr>
              <a:t>What can education do?</a:t>
            </a:r>
            <a:endParaRPr b="1" dirty="0">
              <a:solidFill>
                <a:srgbClr val="FFFFFF"/>
              </a:solidFill>
            </a:endParaRPr>
          </a:p>
        </p:txBody>
      </p:sp>
      <p:sp>
        <p:nvSpPr>
          <p:cNvPr id="169" name="Google Shape;169;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indent="-457200">
              <a:spcBef>
                <a:spcPts val="0"/>
              </a:spcBef>
              <a:buClr>
                <a:schemeClr val="bg1"/>
              </a:buClr>
              <a:buSzPts val="2800"/>
            </a:pPr>
            <a:r>
              <a:rPr lang="en-US" sz="4000" dirty="0">
                <a:solidFill>
                  <a:schemeClr val="bg1"/>
                </a:solidFill>
              </a:rPr>
              <a:t>Make tech degree programs available 100% online</a:t>
            </a:r>
          </a:p>
          <a:p>
            <a:pPr indent="-457200">
              <a:spcBef>
                <a:spcPts val="0"/>
              </a:spcBef>
              <a:buClr>
                <a:schemeClr val="bg1"/>
              </a:buClr>
              <a:buSzPts val="2800"/>
            </a:pPr>
            <a:r>
              <a:rPr lang="en-US" sz="4000" dirty="0">
                <a:solidFill>
                  <a:schemeClr val="bg1"/>
                </a:solidFill>
              </a:rPr>
              <a:t>Teach Current tech standards</a:t>
            </a:r>
          </a:p>
          <a:p>
            <a:pPr indent="-457200">
              <a:spcBef>
                <a:spcPts val="0"/>
              </a:spcBef>
              <a:buClr>
                <a:schemeClr val="bg1"/>
              </a:buClr>
              <a:buSzPts val="2800"/>
            </a:pPr>
            <a:r>
              <a:rPr lang="en-US" sz="4000" dirty="0">
                <a:solidFill>
                  <a:schemeClr val="bg1"/>
                </a:solidFill>
              </a:rPr>
              <a:t>Teach remote work skills</a:t>
            </a:r>
          </a:p>
          <a:p>
            <a:pPr indent="-457200">
              <a:spcBef>
                <a:spcPts val="0"/>
              </a:spcBef>
              <a:buClr>
                <a:schemeClr val="bg1"/>
              </a:buClr>
              <a:buSzPts val="2800"/>
            </a:pPr>
            <a:endParaRPr lang="en-US" sz="4000" dirty="0">
              <a:solidFill>
                <a:schemeClr val="bg1"/>
              </a:solidFill>
            </a:endParaRPr>
          </a:p>
          <a:p>
            <a:pPr indent="-457200">
              <a:spcBef>
                <a:spcPts val="0"/>
              </a:spcBef>
              <a:buClr>
                <a:schemeClr val="bg1"/>
              </a:buClr>
              <a:buSzPts val="2800"/>
            </a:pPr>
            <a:endParaRPr lang="en-US" sz="4000" dirty="0">
              <a:solidFill>
                <a:schemeClr val="bg1"/>
              </a:solidFill>
            </a:endParaRPr>
          </a:p>
          <a:p>
            <a:pPr marL="228600" lvl="0" indent="-228600" algn="l" rtl="0">
              <a:lnSpc>
                <a:spcPct val="90000"/>
              </a:lnSpc>
              <a:spcBef>
                <a:spcPts val="0"/>
              </a:spcBef>
              <a:spcAft>
                <a:spcPts val="0"/>
              </a:spcAft>
              <a:buClr>
                <a:schemeClr val="dk1"/>
              </a:buClr>
              <a:buSzPts val="2800"/>
              <a:buChar char="•"/>
            </a:pPr>
            <a:endParaRPr b="1" u="sng" dirty="0">
              <a:solidFill>
                <a:schemeClr val="bg1"/>
              </a:solidFill>
            </a:endParaRPr>
          </a:p>
        </p:txBody>
      </p:sp>
      <p:cxnSp>
        <p:nvCxnSpPr>
          <p:cNvPr id="7" name="Straight Connector 6">
            <a:extLst>
              <a:ext uri="{FF2B5EF4-FFF2-40B4-BE49-F238E27FC236}">
                <a16:creationId xmlns:a16="http://schemas.microsoft.com/office/drawing/2014/main" id="{621B8BE1-3875-BD49-B054-EE1CC3EA08DC}"/>
              </a:ext>
            </a:extLst>
          </p:cNvPr>
          <p:cNvCxnSpPr/>
          <p:nvPr/>
        </p:nvCxnSpPr>
        <p:spPr>
          <a:xfrm>
            <a:off x="599412" y="1483051"/>
            <a:ext cx="8057408" cy="0"/>
          </a:xfrm>
          <a:prstGeom prst="line">
            <a:avLst/>
          </a:prstGeom>
          <a:ln>
            <a:solidFill>
              <a:srgbClr val="1BFFDE"/>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52511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31"/>
        <p:cNvGrpSpPr/>
        <p:nvPr/>
      </p:nvGrpSpPr>
      <p:grpSpPr>
        <a:xfrm>
          <a:off x="0" y="0"/>
          <a:ext cx="0" cy="0"/>
          <a:chOff x="0" y="0"/>
          <a:chExt cx="0" cy="0"/>
        </a:xfrm>
      </p:grpSpPr>
      <p:sp>
        <p:nvSpPr>
          <p:cNvPr id="233" name="Google Shape;233;p37"/>
          <p:cNvSpPr txBox="1">
            <a:spLocks noGrp="1"/>
          </p:cNvSpPr>
          <p:nvPr>
            <p:ph type="title"/>
          </p:nvPr>
        </p:nvSpPr>
        <p:spPr>
          <a:xfrm>
            <a:off x="231750" y="180150"/>
            <a:ext cx="8680500" cy="117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solidFill>
                  <a:srgbClr val="FFFFFF"/>
                </a:solidFill>
              </a:rPr>
              <a:t>Resources:</a:t>
            </a:r>
            <a:endParaRPr b="1" dirty="0">
              <a:solidFill>
                <a:srgbClr val="FFFFFF"/>
              </a:solidFill>
            </a:endParaRPr>
          </a:p>
        </p:txBody>
      </p:sp>
      <p:sp>
        <p:nvSpPr>
          <p:cNvPr id="234" name="Google Shape;234;p37"/>
          <p:cNvSpPr txBox="1">
            <a:spLocks noGrp="1"/>
          </p:cNvSpPr>
          <p:nvPr>
            <p:ph type="body" idx="1"/>
          </p:nvPr>
        </p:nvSpPr>
        <p:spPr>
          <a:xfrm>
            <a:off x="628650" y="1825625"/>
            <a:ext cx="7886700" cy="4729800"/>
          </a:xfrm>
          <a:prstGeom prst="rect">
            <a:avLst/>
          </a:prstGeom>
          <a:noFill/>
          <a:ln>
            <a:noFill/>
          </a:ln>
        </p:spPr>
        <p:txBody>
          <a:bodyPr spcFirstLastPara="1" wrap="square" lIns="91425" tIns="45700" rIns="91425" bIns="45700" anchor="t" anchorCtr="0">
            <a:noAutofit/>
          </a:bodyPr>
          <a:lstStyle/>
          <a:p>
            <a:pPr marL="228600" indent="0">
              <a:spcBef>
                <a:spcPts val="0"/>
              </a:spcBef>
              <a:buNone/>
            </a:pPr>
            <a:r>
              <a:rPr lang="en" sz="2400" b="1" dirty="0">
                <a:solidFill>
                  <a:schemeClr val="bg1"/>
                </a:solidFill>
              </a:rPr>
              <a:t>REMOTER.TECH</a:t>
            </a:r>
          </a:p>
          <a:p>
            <a:pPr marL="228600" indent="0">
              <a:spcBef>
                <a:spcPts val="0"/>
              </a:spcBef>
              <a:buNone/>
            </a:pPr>
            <a:r>
              <a:rPr lang="en-US" sz="2400" b="1" dirty="0">
                <a:solidFill>
                  <a:schemeClr val="bg1"/>
                </a:solidFill>
              </a:rPr>
              <a:t>REMOTEWOMAN.COM</a:t>
            </a:r>
            <a:endParaRPr sz="2400" b="1" dirty="0">
              <a:solidFill>
                <a:schemeClr val="bg1"/>
              </a:solidFill>
            </a:endParaRPr>
          </a:p>
          <a:p>
            <a:pPr marL="228600" lvl="0" indent="0" algn="l" rtl="0">
              <a:spcBef>
                <a:spcPts val="0"/>
              </a:spcBef>
              <a:spcAft>
                <a:spcPts val="0"/>
              </a:spcAft>
              <a:buNone/>
            </a:pPr>
            <a:r>
              <a:rPr lang="en" sz="2400" b="1" dirty="0">
                <a:solidFill>
                  <a:schemeClr val="bg1"/>
                </a:solidFill>
              </a:rPr>
              <a:t>FLEXJOBS.COM</a:t>
            </a:r>
            <a:endParaRPr sz="2400" b="1" dirty="0">
              <a:solidFill>
                <a:schemeClr val="bg1"/>
              </a:solidFill>
            </a:endParaRPr>
          </a:p>
          <a:p>
            <a:pPr marL="228600" lvl="0" indent="0" algn="l" rtl="0">
              <a:spcBef>
                <a:spcPts val="0"/>
              </a:spcBef>
              <a:spcAft>
                <a:spcPts val="0"/>
              </a:spcAft>
              <a:buNone/>
            </a:pPr>
            <a:r>
              <a:rPr lang="en" sz="2400" b="1" dirty="0">
                <a:solidFill>
                  <a:schemeClr val="bg1"/>
                </a:solidFill>
              </a:rPr>
              <a:t>REMOTE.CO</a:t>
            </a:r>
            <a:endParaRPr sz="2400" b="1" dirty="0">
              <a:solidFill>
                <a:schemeClr val="bg1"/>
              </a:solidFill>
            </a:endParaRPr>
          </a:p>
          <a:p>
            <a:pPr marL="228600" lvl="0" indent="0" algn="l" rtl="0">
              <a:spcBef>
                <a:spcPts val="0"/>
              </a:spcBef>
              <a:spcAft>
                <a:spcPts val="0"/>
              </a:spcAft>
              <a:buNone/>
            </a:pPr>
            <a:r>
              <a:rPr lang="en" sz="2400" b="1" dirty="0">
                <a:solidFill>
                  <a:schemeClr val="bg1"/>
                </a:solidFill>
              </a:rPr>
              <a:t>WEWORKREMOTELY.COM</a:t>
            </a:r>
            <a:endParaRPr sz="2400" b="1" dirty="0">
              <a:solidFill>
                <a:schemeClr val="bg1"/>
              </a:solidFill>
            </a:endParaRPr>
          </a:p>
          <a:p>
            <a:pPr marL="228600" lvl="0" indent="0" algn="l" rtl="0">
              <a:spcBef>
                <a:spcPts val="0"/>
              </a:spcBef>
              <a:spcAft>
                <a:spcPts val="0"/>
              </a:spcAft>
              <a:buNone/>
            </a:pPr>
            <a:r>
              <a:rPr lang="en" sz="2400" b="1" dirty="0">
                <a:solidFill>
                  <a:schemeClr val="bg1"/>
                </a:solidFill>
              </a:rPr>
              <a:t>REMOTEWORKHUB.COM</a:t>
            </a:r>
          </a:p>
          <a:p>
            <a:pPr marL="228600" lvl="0" indent="0" algn="l" rtl="0">
              <a:spcBef>
                <a:spcPts val="0"/>
              </a:spcBef>
              <a:spcAft>
                <a:spcPts val="0"/>
              </a:spcAft>
              <a:buNone/>
            </a:pPr>
            <a:endParaRPr lang="en" sz="2400" b="1" dirty="0">
              <a:solidFill>
                <a:schemeClr val="bg1"/>
              </a:solidFill>
            </a:endParaRPr>
          </a:p>
          <a:p>
            <a:pPr marL="0" lvl="0" indent="0">
              <a:spcBef>
                <a:spcPts val="0"/>
              </a:spcBef>
              <a:buNone/>
            </a:pPr>
            <a:r>
              <a:rPr lang="en-US" sz="2400" b="1" dirty="0">
                <a:solidFill>
                  <a:schemeClr val="bg1"/>
                </a:solidFill>
              </a:rPr>
              <a:t>GOOD REFERENCES FOR COMPANIES:</a:t>
            </a:r>
          </a:p>
          <a:p>
            <a:pPr marL="0" lvl="0" indent="0">
              <a:spcBef>
                <a:spcPts val="0"/>
              </a:spcBef>
              <a:buNone/>
            </a:pPr>
            <a:endParaRPr lang="en-US" sz="2400" b="1" dirty="0">
              <a:solidFill>
                <a:schemeClr val="bg1"/>
              </a:solidFill>
            </a:endParaRPr>
          </a:p>
          <a:p>
            <a:pPr marL="0" lvl="0" indent="0">
              <a:spcBef>
                <a:spcPts val="0"/>
              </a:spcBef>
              <a:buNone/>
            </a:pPr>
            <a:r>
              <a:rPr lang="en-US" sz="2400" b="1" dirty="0">
                <a:solidFill>
                  <a:schemeClr val="bg1"/>
                </a:solidFill>
              </a:rPr>
              <a:t>Remote: Office Not Required, Jason Fried</a:t>
            </a:r>
          </a:p>
          <a:p>
            <a:pPr marL="0" lvl="0" indent="0">
              <a:spcBef>
                <a:spcPts val="0"/>
              </a:spcBef>
              <a:buNone/>
            </a:pPr>
            <a:endParaRPr lang="en-US" sz="2400" b="1" dirty="0">
              <a:solidFill>
                <a:schemeClr val="bg1"/>
              </a:solidFill>
            </a:endParaRPr>
          </a:p>
          <a:p>
            <a:pPr marL="0" lvl="0" indent="0">
              <a:spcBef>
                <a:spcPts val="0"/>
              </a:spcBef>
              <a:buNone/>
            </a:pPr>
            <a:r>
              <a:rPr lang="en-US" sz="2400" b="1" dirty="0">
                <a:solidFill>
                  <a:schemeClr val="bg1"/>
                </a:solidFill>
              </a:rPr>
              <a:t>https://</a:t>
            </a:r>
            <a:r>
              <a:rPr lang="en-US" sz="2400" b="1" dirty="0" err="1">
                <a:solidFill>
                  <a:schemeClr val="bg1"/>
                </a:solidFill>
              </a:rPr>
              <a:t>ma.tt</a:t>
            </a:r>
            <a:r>
              <a:rPr lang="en-US" sz="2400" b="1" dirty="0">
                <a:solidFill>
                  <a:schemeClr val="bg1"/>
                </a:solidFill>
              </a:rPr>
              <a:t>/2019/01/ted-the-future-of-work/</a:t>
            </a:r>
          </a:p>
          <a:p>
            <a:pPr marL="228600" lvl="0" indent="0" algn="l" rtl="0">
              <a:spcBef>
                <a:spcPts val="0"/>
              </a:spcBef>
              <a:spcAft>
                <a:spcPts val="0"/>
              </a:spcAft>
              <a:buNone/>
            </a:pPr>
            <a:endParaRPr sz="2400" b="1" dirty="0">
              <a:solidFill>
                <a:schemeClr val="bg1"/>
              </a:solidFill>
            </a:endParaRPr>
          </a:p>
        </p:txBody>
      </p:sp>
      <p:cxnSp>
        <p:nvCxnSpPr>
          <p:cNvPr id="5" name="Straight Connector 4">
            <a:extLst>
              <a:ext uri="{FF2B5EF4-FFF2-40B4-BE49-F238E27FC236}">
                <a16:creationId xmlns:a16="http://schemas.microsoft.com/office/drawing/2014/main" id="{461C0EFB-7FA9-B146-A5E6-F60C4B543BB5}"/>
              </a:ext>
            </a:extLst>
          </p:cNvPr>
          <p:cNvCxnSpPr/>
          <p:nvPr/>
        </p:nvCxnSpPr>
        <p:spPr>
          <a:xfrm>
            <a:off x="599412" y="1483051"/>
            <a:ext cx="8057408" cy="0"/>
          </a:xfrm>
          <a:prstGeom prst="line">
            <a:avLst/>
          </a:prstGeom>
          <a:ln>
            <a:solidFill>
              <a:srgbClr val="1BFFDE"/>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263" name="Google Shape;263;p41"/>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a:p>
        </p:txBody>
      </p:sp>
      <p:pic>
        <p:nvPicPr>
          <p:cNvPr id="264" name="Google Shape;264;p41"/>
          <p:cNvPicPr preferRelativeResize="0"/>
          <p:nvPr/>
        </p:nvPicPr>
        <p:blipFill rotWithShape="1">
          <a:blip r:embed="rId3">
            <a:alphaModFix/>
          </a:blip>
          <a:srcRect/>
          <a:stretch/>
        </p:blipFill>
        <p:spPr>
          <a:xfrm>
            <a:off x="0" y="597475"/>
            <a:ext cx="9143999" cy="525097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628650" y="5129125"/>
            <a:ext cx="7886700" cy="125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 sz="3000" u="sng">
                <a:solidFill>
                  <a:schemeClr val="hlink"/>
                </a:solidFill>
                <a:hlinkClick r:id="rId3"/>
              </a:rPr>
              <a:t>April@remoter.tech</a:t>
            </a:r>
            <a:br>
              <a:rPr lang="en" sz="3000"/>
            </a:br>
            <a:r>
              <a:rPr lang="en" sz="3000"/>
              <a:t>Instagram: @remoter.tech</a:t>
            </a:r>
            <a:br>
              <a:rPr lang="en" sz="3000"/>
            </a:br>
            <a:r>
              <a:rPr lang="en" sz="3000" u="sng">
                <a:solidFill>
                  <a:schemeClr val="hlink"/>
                </a:solidFill>
                <a:hlinkClick r:id="rId4"/>
              </a:rPr>
              <a:t>Facebook.com/remoter.tech/</a:t>
            </a:r>
            <a:endParaRPr sz="3000"/>
          </a:p>
        </p:txBody>
      </p:sp>
      <p:pic>
        <p:nvPicPr>
          <p:cNvPr id="271" name="Google Shape;271;p42"/>
          <p:cNvPicPr preferRelativeResize="0">
            <a:picLocks noGrp="1"/>
          </p:cNvPicPr>
          <p:nvPr>
            <p:ph type="body" idx="1"/>
          </p:nvPr>
        </p:nvPicPr>
        <p:blipFill rotWithShape="1">
          <a:blip r:embed="rId5">
            <a:alphaModFix/>
          </a:blip>
          <a:srcRect/>
          <a:stretch/>
        </p:blipFill>
        <p:spPr>
          <a:xfrm>
            <a:off x="0" y="0"/>
            <a:ext cx="9144000" cy="487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9882"/>
            <a:ext cx="8229600" cy="6370814"/>
          </a:xfrm>
        </p:spPr>
        <p:txBody>
          <a:bodyPr>
            <a:normAutofit/>
          </a:bodyPr>
          <a:lstStyle/>
          <a:p>
            <a:pPr algn="ctr"/>
            <a:r>
              <a:rPr lang="en-US" sz="5400" dirty="0">
                <a:solidFill>
                  <a:schemeClr val="bg1"/>
                </a:solidFill>
              </a:rPr>
              <a:t>There are 700,000 unfilled tech jobs in the US. </a:t>
            </a:r>
            <a:br>
              <a:rPr lang="en-US" sz="5400" dirty="0">
                <a:solidFill>
                  <a:schemeClr val="bg1"/>
                </a:solidFill>
              </a:rPr>
            </a:br>
            <a:br>
              <a:rPr lang="en-US" sz="5400" dirty="0">
                <a:solidFill>
                  <a:schemeClr val="bg1"/>
                </a:solidFill>
              </a:rPr>
            </a:br>
            <a:r>
              <a:rPr lang="en-US" sz="4000" dirty="0">
                <a:solidFill>
                  <a:schemeClr val="bg1"/>
                </a:solidFill>
              </a:rPr>
              <a:t>You want one of these jobs. But you don’t live in a tech hub.</a:t>
            </a:r>
            <a:br>
              <a:rPr lang="en-US" sz="4000" dirty="0">
                <a:solidFill>
                  <a:schemeClr val="bg1"/>
                </a:solidFill>
              </a:rPr>
            </a:br>
            <a:r>
              <a:rPr lang="en-US" sz="4000" dirty="0">
                <a:solidFill>
                  <a:srgbClr val="FF0000"/>
                </a:solidFill>
              </a:rPr>
              <a:t>-or-</a:t>
            </a:r>
            <a:br>
              <a:rPr lang="en-US" sz="4000" dirty="0">
                <a:solidFill>
                  <a:schemeClr val="bg1"/>
                </a:solidFill>
              </a:rPr>
            </a:br>
            <a:r>
              <a:rPr lang="en-US" sz="4000" dirty="0">
                <a:solidFill>
                  <a:schemeClr val="bg1"/>
                </a:solidFill>
              </a:rPr>
              <a:t>Your company needs to fill one of these jobs. But the ideal candidate doesn’t live in the same city or state.</a:t>
            </a:r>
          </a:p>
        </p:txBody>
      </p:sp>
      <p:cxnSp>
        <p:nvCxnSpPr>
          <p:cNvPr id="5" name="Straight Connector 4">
            <a:extLst>
              <a:ext uri="{FF2B5EF4-FFF2-40B4-BE49-F238E27FC236}">
                <a16:creationId xmlns:a16="http://schemas.microsoft.com/office/drawing/2014/main" id="{5E38C864-8F6F-724A-BEA0-4B46C3416F9F}"/>
              </a:ext>
            </a:extLst>
          </p:cNvPr>
          <p:cNvCxnSpPr/>
          <p:nvPr/>
        </p:nvCxnSpPr>
        <p:spPr>
          <a:xfrm>
            <a:off x="599412" y="2172595"/>
            <a:ext cx="8057408" cy="0"/>
          </a:xfrm>
          <a:prstGeom prst="line">
            <a:avLst/>
          </a:prstGeom>
          <a:ln>
            <a:solidFill>
              <a:srgbClr val="1BFFDE"/>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741189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3848-9778-1149-9E09-78A9C6A9F04A}"/>
              </a:ext>
            </a:extLst>
          </p:cNvPr>
          <p:cNvSpPr>
            <a:spLocks noGrp="1"/>
          </p:cNvSpPr>
          <p:nvPr>
            <p:ph type="title"/>
          </p:nvPr>
        </p:nvSpPr>
        <p:spPr>
          <a:xfrm>
            <a:off x="239841" y="102317"/>
            <a:ext cx="8664313" cy="1096475"/>
          </a:xfrm>
        </p:spPr>
        <p:txBody>
          <a:bodyPr>
            <a:normAutofit/>
          </a:bodyPr>
          <a:lstStyle/>
          <a:p>
            <a:pPr algn="ctr"/>
            <a:r>
              <a:rPr lang="en-US" dirty="0">
                <a:solidFill>
                  <a:schemeClr val="bg1"/>
                </a:solidFill>
              </a:rPr>
              <a:t>What about remote work?</a:t>
            </a:r>
          </a:p>
        </p:txBody>
      </p:sp>
      <p:pic>
        <p:nvPicPr>
          <p:cNvPr id="7" name="Google Shape;152;p27">
            <a:extLst>
              <a:ext uri="{FF2B5EF4-FFF2-40B4-BE49-F238E27FC236}">
                <a16:creationId xmlns:a16="http://schemas.microsoft.com/office/drawing/2014/main" id="{3F887B00-7590-FE48-9F91-0D2E7F7E2AED}"/>
              </a:ext>
            </a:extLst>
          </p:cNvPr>
          <p:cNvPicPr preferRelativeResize="0"/>
          <p:nvPr/>
        </p:nvPicPr>
        <p:blipFill>
          <a:blip r:embed="rId3">
            <a:alphaModFix/>
          </a:blip>
          <a:stretch>
            <a:fillRect/>
          </a:stretch>
        </p:blipFill>
        <p:spPr>
          <a:xfrm>
            <a:off x="1935855" y="1134245"/>
            <a:ext cx="5188439" cy="5211605"/>
          </a:xfrm>
          <a:prstGeom prst="rect">
            <a:avLst/>
          </a:prstGeom>
          <a:noFill/>
          <a:ln>
            <a:noFill/>
          </a:ln>
        </p:spPr>
      </p:pic>
      <p:sp>
        <p:nvSpPr>
          <p:cNvPr id="8" name="Google Shape;153;p27">
            <a:extLst>
              <a:ext uri="{FF2B5EF4-FFF2-40B4-BE49-F238E27FC236}">
                <a16:creationId xmlns:a16="http://schemas.microsoft.com/office/drawing/2014/main" id="{A184F81F-ABEC-8D40-8C33-48FB1BBEA43F}"/>
              </a:ext>
            </a:extLst>
          </p:cNvPr>
          <p:cNvSpPr txBox="1"/>
          <p:nvPr/>
        </p:nvSpPr>
        <p:spPr>
          <a:xfrm>
            <a:off x="304725" y="6345850"/>
            <a:ext cx="8450700" cy="51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latin typeface="Calibri"/>
                <a:ea typeface="Calibri"/>
                <a:cs typeface="Calibri"/>
                <a:sym typeface="Calibri"/>
              </a:rPr>
              <a:t>SOURCE: </a:t>
            </a:r>
            <a:r>
              <a:rPr lang="en" sz="1100" u="sng" dirty="0">
                <a:solidFill>
                  <a:schemeClr val="bg1"/>
                </a:solidFill>
                <a:hlinkClick r:id="rId4">
                  <a:extLst>
                    <a:ext uri="{A12FA001-AC4F-418D-AE19-62706E023703}">
                      <ahyp:hlinkClr xmlns:ahyp="http://schemas.microsoft.com/office/drawing/2018/hyperlinkcolor" val="tx"/>
                    </a:ext>
                  </a:extLst>
                </a:hlinkClick>
              </a:rPr>
              <a:t>https://www.techrepublic.com/article/rise-of-the-digital-nomad-why-working-remotely-could-draw-more-millennials-to-the-tech-industry/</a:t>
            </a:r>
            <a:endParaRPr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1571459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8"/>
        <p:cNvGrpSpPr/>
        <p:nvPr/>
      </p:nvGrpSpPr>
      <p:grpSpPr>
        <a:xfrm>
          <a:off x="0" y="0"/>
          <a:ext cx="0" cy="0"/>
          <a:chOff x="0" y="0"/>
          <a:chExt cx="0" cy="0"/>
        </a:xfrm>
      </p:grpSpPr>
      <p:pic>
        <p:nvPicPr>
          <p:cNvPr id="161" name="Google Shape;161;p28"/>
          <p:cNvPicPr preferRelativeResize="0"/>
          <p:nvPr/>
        </p:nvPicPr>
        <p:blipFill>
          <a:blip r:embed="rId3">
            <a:alphaModFix/>
          </a:blip>
          <a:stretch>
            <a:fillRect/>
          </a:stretch>
        </p:blipFill>
        <p:spPr>
          <a:xfrm>
            <a:off x="211244" y="372038"/>
            <a:ext cx="8721512" cy="61139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58"/>
        <p:cNvGrpSpPr/>
        <p:nvPr/>
      </p:nvGrpSpPr>
      <p:grpSpPr>
        <a:xfrm>
          <a:off x="0" y="0"/>
          <a:ext cx="0" cy="0"/>
          <a:chOff x="0" y="0"/>
          <a:chExt cx="0" cy="0"/>
        </a:xfrm>
      </p:grpSpPr>
      <p:sp>
        <p:nvSpPr>
          <p:cNvPr id="160" name="Google Shape;160;p28"/>
          <p:cNvSpPr txBox="1">
            <a:spLocks noGrp="1"/>
          </p:cNvSpPr>
          <p:nvPr>
            <p:ph type="title"/>
          </p:nvPr>
        </p:nvSpPr>
        <p:spPr>
          <a:xfrm>
            <a:off x="770120" y="2766218"/>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Calibri"/>
              <a:buNone/>
            </a:pPr>
            <a:r>
              <a:rPr lang="en" sz="3600" b="1" dirty="0">
                <a:solidFill>
                  <a:srgbClr val="FFFFFF"/>
                </a:solidFill>
              </a:rPr>
              <a:t>The typical “telecommuter” is a 49-year-old college graduate.</a:t>
            </a:r>
            <a:endParaRPr dirty="0">
              <a:solidFill>
                <a:srgbClr val="FFFFFF"/>
              </a:solidFill>
            </a:endParaRPr>
          </a:p>
        </p:txBody>
      </p:sp>
      <p:sp>
        <p:nvSpPr>
          <p:cNvPr id="2" name="TextBox 1">
            <a:extLst>
              <a:ext uri="{FF2B5EF4-FFF2-40B4-BE49-F238E27FC236}">
                <a16:creationId xmlns:a16="http://schemas.microsoft.com/office/drawing/2014/main" id="{69D72061-1AB9-CB42-AC37-D9D8AD1BCE13}"/>
              </a:ext>
            </a:extLst>
          </p:cNvPr>
          <p:cNvSpPr txBox="1"/>
          <p:nvPr/>
        </p:nvSpPr>
        <p:spPr>
          <a:xfrm>
            <a:off x="1168400" y="406402"/>
            <a:ext cx="6756400" cy="1015663"/>
          </a:xfrm>
          <a:prstGeom prst="rect">
            <a:avLst/>
          </a:prstGeom>
          <a:noFill/>
        </p:spPr>
        <p:txBody>
          <a:bodyPr wrap="square" rtlCol="0">
            <a:spAutoFit/>
          </a:bodyPr>
          <a:lstStyle/>
          <a:p>
            <a:pPr algn="ctr"/>
            <a:r>
              <a:rPr lang="en-US" sz="6000" dirty="0">
                <a:solidFill>
                  <a:schemeClr val="bg1"/>
                </a:solidFill>
              </a:rPr>
              <a:t>Reality:</a:t>
            </a:r>
          </a:p>
        </p:txBody>
      </p:sp>
      <p:cxnSp>
        <p:nvCxnSpPr>
          <p:cNvPr id="6" name="Straight Connector 5">
            <a:extLst>
              <a:ext uri="{FF2B5EF4-FFF2-40B4-BE49-F238E27FC236}">
                <a16:creationId xmlns:a16="http://schemas.microsoft.com/office/drawing/2014/main" id="{8D388B2D-7132-B74C-9912-9860A6E9B948}"/>
              </a:ext>
            </a:extLst>
          </p:cNvPr>
          <p:cNvCxnSpPr/>
          <p:nvPr/>
        </p:nvCxnSpPr>
        <p:spPr>
          <a:xfrm>
            <a:off x="599412" y="1483051"/>
            <a:ext cx="8057408" cy="0"/>
          </a:xfrm>
          <a:prstGeom prst="line">
            <a:avLst/>
          </a:prstGeom>
          <a:ln>
            <a:solidFill>
              <a:srgbClr val="1BFFDE"/>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79527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5"/>
        <p:cNvGrpSpPr/>
        <p:nvPr/>
      </p:nvGrpSpPr>
      <p:grpSpPr>
        <a:xfrm>
          <a:off x="0" y="0"/>
          <a:ext cx="0" cy="0"/>
          <a:chOff x="0" y="0"/>
          <a:chExt cx="0" cy="0"/>
        </a:xfrm>
      </p:grpSpPr>
      <p:sp>
        <p:nvSpPr>
          <p:cNvPr id="177" name="Google Shape;177;p30"/>
          <p:cNvSpPr txBox="1">
            <a:spLocks noGrp="1"/>
          </p:cNvSpPr>
          <p:nvPr>
            <p:ph type="title"/>
          </p:nvPr>
        </p:nvSpPr>
        <p:spPr>
          <a:xfrm>
            <a:off x="628650" y="180149"/>
            <a:ext cx="7886700" cy="117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 b="1" dirty="0">
                <a:solidFill>
                  <a:srgbClr val="FFFFFF"/>
                </a:solidFill>
              </a:rPr>
              <a:t>Why is Remote work good for companies?</a:t>
            </a:r>
            <a:endParaRPr dirty="0">
              <a:solidFill>
                <a:srgbClr val="FFFFFF"/>
              </a:solidFill>
            </a:endParaRPr>
          </a:p>
        </p:txBody>
      </p:sp>
      <p:sp>
        <p:nvSpPr>
          <p:cNvPr id="178" name="Google Shape;178;p30"/>
          <p:cNvSpPr txBox="1">
            <a:spLocks noGrp="1"/>
          </p:cNvSpPr>
          <p:nvPr>
            <p:ph type="body" idx="1"/>
          </p:nvPr>
        </p:nvSpPr>
        <p:spPr>
          <a:xfrm>
            <a:off x="628650" y="1825625"/>
            <a:ext cx="7886700" cy="4729800"/>
          </a:xfrm>
          <a:prstGeom prst="rect">
            <a:avLst/>
          </a:prstGeom>
          <a:noFill/>
          <a:ln>
            <a:noFill/>
          </a:ln>
        </p:spPr>
        <p:txBody>
          <a:bodyPr spcFirstLastPara="1" wrap="square" lIns="91425" tIns="45700" rIns="91425" bIns="45700" anchor="t" anchorCtr="0">
            <a:noAutofit/>
          </a:bodyPr>
          <a:lstStyle/>
          <a:p>
            <a:pPr marL="685800" lvl="0" indent="-457200" algn="l" rtl="0">
              <a:lnSpc>
                <a:spcPct val="90000"/>
              </a:lnSpc>
              <a:spcBef>
                <a:spcPts val="0"/>
              </a:spcBef>
              <a:spcAft>
                <a:spcPts val="0"/>
              </a:spcAft>
              <a:buClr>
                <a:schemeClr val="bg1"/>
              </a:buClr>
              <a:buFont typeface="Arial" panose="020B0604020202020204" pitchFamily="34" charset="0"/>
              <a:buChar char="•"/>
            </a:pPr>
            <a:endParaRPr sz="3000" b="1" dirty="0">
              <a:solidFill>
                <a:schemeClr val="bg1"/>
              </a:solidFill>
            </a:endParaRPr>
          </a:p>
          <a:p>
            <a:pPr marL="495300" lvl="0" indent="-457200" algn="l" rtl="0">
              <a:lnSpc>
                <a:spcPct val="90000"/>
              </a:lnSpc>
              <a:spcBef>
                <a:spcPts val="0"/>
              </a:spcBef>
              <a:spcAft>
                <a:spcPts val="0"/>
              </a:spcAft>
              <a:buClr>
                <a:schemeClr val="bg1"/>
              </a:buClr>
              <a:buSzPts val="3000"/>
              <a:buFont typeface="Arial" panose="020B0604020202020204" pitchFamily="34" charset="0"/>
              <a:buChar char="•"/>
            </a:pPr>
            <a:r>
              <a:rPr lang="en" sz="3000" b="1" dirty="0">
                <a:solidFill>
                  <a:schemeClr val="bg1"/>
                </a:solidFill>
              </a:rPr>
              <a:t>Increased diversity</a:t>
            </a:r>
          </a:p>
          <a:p>
            <a:pPr marL="495300" lvl="0" indent="-457200" algn="l" rtl="0">
              <a:lnSpc>
                <a:spcPct val="90000"/>
              </a:lnSpc>
              <a:spcBef>
                <a:spcPts val="0"/>
              </a:spcBef>
              <a:spcAft>
                <a:spcPts val="0"/>
              </a:spcAft>
              <a:buClr>
                <a:schemeClr val="bg1"/>
              </a:buClr>
              <a:buSzPts val="3000"/>
              <a:buFont typeface="Arial" panose="020B0604020202020204" pitchFamily="34" charset="0"/>
              <a:buChar char="•"/>
            </a:pPr>
            <a:r>
              <a:rPr lang="en" sz="3000" dirty="0">
                <a:solidFill>
                  <a:schemeClr val="bg1"/>
                </a:solidFill>
              </a:rPr>
              <a:t>Wider hiring pool- this is a benefit that’s in demand</a:t>
            </a:r>
            <a:endParaRPr sz="3000" dirty="0">
              <a:solidFill>
                <a:schemeClr val="bg1"/>
              </a:solidFill>
            </a:endParaRPr>
          </a:p>
          <a:p>
            <a:pPr marL="495300" lvl="0" indent="-457200" algn="l" rtl="0">
              <a:lnSpc>
                <a:spcPct val="90000"/>
              </a:lnSpc>
              <a:spcBef>
                <a:spcPts val="0"/>
              </a:spcBef>
              <a:spcAft>
                <a:spcPts val="0"/>
              </a:spcAft>
              <a:buClr>
                <a:schemeClr val="bg1"/>
              </a:buClr>
              <a:buSzPts val="3000"/>
              <a:buFont typeface="Arial" panose="020B0604020202020204" pitchFamily="34" charset="0"/>
              <a:buChar char="•"/>
            </a:pPr>
            <a:r>
              <a:rPr lang="en" sz="3000" dirty="0">
                <a:solidFill>
                  <a:schemeClr val="bg1"/>
                </a:solidFill>
              </a:rPr>
              <a:t>Increased productivity</a:t>
            </a:r>
            <a:endParaRPr sz="3000" dirty="0">
              <a:solidFill>
                <a:schemeClr val="bg1"/>
              </a:solidFill>
            </a:endParaRPr>
          </a:p>
          <a:p>
            <a:pPr marL="495300" lvl="0" indent="-457200" algn="l" rtl="0">
              <a:lnSpc>
                <a:spcPct val="90000"/>
              </a:lnSpc>
              <a:spcBef>
                <a:spcPts val="0"/>
              </a:spcBef>
              <a:spcAft>
                <a:spcPts val="0"/>
              </a:spcAft>
              <a:buClr>
                <a:schemeClr val="bg1"/>
              </a:buClr>
              <a:buSzPts val="3000"/>
              <a:buFont typeface="Arial" panose="020B0604020202020204" pitchFamily="34" charset="0"/>
              <a:buChar char="•"/>
            </a:pPr>
            <a:r>
              <a:rPr lang="en" sz="3000" b="1" dirty="0">
                <a:solidFill>
                  <a:schemeClr val="bg1"/>
                </a:solidFill>
              </a:rPr>
              <a:t>Lower turnover rates </a:t>
            </a:r>
          </a:p>
          <a:p>
            <a:pPr marL="495300" indent="-457200">
              <a:spcBef>
                <a:spcPts val="0"/>
              </a:spcBef>
              <a:buClr>
                <a:schemeClr val="bg1"/>
              </a:buClr>
              <a:buSzPts val="3000"/>
              <a:buFont typeface="Arial" panose="020B0604020202020204" pitchFamily="34" charset="0"/>
              <a:buChar char="•"/>
            </a:pPr>
            <a:r>
              <a:rPr lang="en-US" sz="3000" dirty="0">
                <a:solidFill>
                  <a:schemeClr val="bg1"/>
                </a:solidFill>
              </a:rPr>
              <a:t>Lower costs for office space, utilities, supplies, coffee…</a:t>
            </a:r>
            <a:endParaRPr sz="3000" b="1" dirty="0">
              <a:solidFill>
                <a:schemeClr val="bg1"/>
              </a:solidFill>
            </a:endParaRPr>
          </a:p>
          <a:p>
            <a:pPr marL="495300" lvl="0" indent="-457200" algn="l" rtl="0">
              <a:lnSpc>
                <a:spcPct val="90000"/>
              </a:lnSpc>
              <a:spcBef>
                <a:spcPts val="0"/>
              </a:spcBef>
              <a:spcAft>
                <a:spcPts val="0"/>
              </a:spcAft>
              <a:buClr>
                <a:schemeClr val="bg1"/>
              </a:buClr>
              <a:buSzPts val="3000"/>
              <a:buFont typeface="Arial" panose="020B0604020202020204" pitchFamily="34" charset="0"/>
              <a:buChar char="•"/>
            </a:pPr>
            <a:r>
              <a:rPr lang="en" sz="3000" dirty="0">
                <a:solidFill>
                  <a:schemeClr val="bg1"/>
                </a:solidFill>
              </a:rPr>
              <a:t>When it snows or floods, your company could still be providing service without disruption</a:t>
            </a:r>
            <a:endParaRPr sz="3000" dirty="0">
              <a:solidFill>
                <a:schemeClr val="bg1"/>
              </a:solidFill>
            </a:endParaRPr>
          </a:p>
          <a:p>
            <a:pPr marL="457200" lvl="0" indent="0" algn="l" rtl="0">
              <a:lnSpc>
                <a:spcPct val="90000"/>
              </a:lnSpc>
              <a:spcBef>
                <a:spcPts val="0"/>
              </a:spcBef>
              <a:spcAft>
                <a:spcPts val="0"/>
              </a:spcAft>
              <a:buNone/>
            </a:pPr>
            <a:endParaRPr sz="3000" dirty="0"/>
          </a:p>
        </p:txBody>
      </p:sp>
      <p:cxnSp>
        <p:nvCxnSpPr>
          <p:cNvPr id="5" name="Straight Connector 4">
            <a:extLst>
              <a:ext uri="{FF2B5EF4-FFF2-40B4-BE49-F238E27FC236}">
                <a16:creationId xmlns:a16="http://schemas.microsoft.com/office/drawing/2014/main" id="{B615ECCD-A622-AE42-B3B1-AB1E5618305C}"/>
              </a:ext>
            </a:extLst>
          </p:cNvPr>
          <p:cNvCxnSpPr/>
          <p:nvPr/>
        </p:nvCxnSpPr>
        <p:spPr>
          <a:xfrm>
            <a:off x="599412" y="1483051"/>
            <a:ext cx="8057408" cy="0"/>
          </a:xfrm>
          <a:prstGeom prst="line">
            <a:avLst/>
          </a:prstGeom>
          <a:ln>
            <a:solidFill>
              <a:srgbClr val="1BFFDE"/>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5"/>
        <p:cNvGrpSpPr/>
        <p:nvPr/>
      </p:nvGrpSpPr>
      <p:grpSpPr>
        <a:xfrm>
          <a:off x="0" y="0"/>
          <a:ext cx="0" cy="0"/>
          <a:chOff x="0" y="0"/>
          <a:chExt cx="0" cy="0"/>
        </a:xfrm>
      </p:grpSpPr>
      <p:sp>
        <p:nvSpPr>
          <p:cNvPr id="177" name="Google Shape;177;p30"/>
          <p:cNvSpPr txBox="1">
            <a:spLocks noGrp="1"/>
          </p:cNvSpPr>
          <p:nvPr>
            <p:ph type="title"/>
          </p:nvPr>
        </p:nvSpPr>
        <p:spPr>
          <a:xfrm>
            <a:off x="628650" y="180149"/>
            <a:ext cx="7886700" cy="117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 b="1" dirty="0">
                <a:solidFill>
                  <a:srgbClr val="FFFFFF"/>
                </a:solidFill>
              </a:rPr>
              <a:t>Why is Remote work good for employees?</a:t>
            </a:r>
            <a:endParaRPr dirty="0">
              <a:solidFill>
                <a:srgbClr val="FFFFFF"/>
              </a:solidFill>
            </a:endParaRPr>
          </a:p>
        </p:txBody>
      </p:sp>
      <p:sp>
        <p:nvSpPr>
          <p:cNvPr id="178" name="Google Shape;178;p30"/>
          <p:cNvSpPr txBox="1">
            <a:spLocks noGrp="1"/>
          </p:cNvSpPr>
          <p:nvPr>
            <p:ph type="body" idx="1"/>
          </p:nvPr>
        </p:nvSpPr>
        <p:spPr>
          <a:xfrm>
            <a:off x="628650" y="1825625"/>
            <a:ext cx="7886700" cy="4729800"/>
          </a:xfrm>
          <a:prstGeom prst="rect">
            <a:avLst/>
          </a:prstGeom>
          <a:noFill/>
          <a:ln>
            <a:noFill/>
          </a:ln>
        </p:spPr>
        <p:txBody>
          <a:bodyPr spcFirstLastPara="1" wrap="square" lIns="91425" tIns="45700" rIns="91425" bIns="45700" anchor="t" anchorCtr="0">
            <a:noAutofit/>
          </a:bodyPr>
          <a:lstStyle/>
          <a:p>
            <a:pPr marL="685800" indent="-457200">
              <a:spcBef>
                <a:spcPts val="0"/>
              </a:spcBef>
              <a:buClr>
                <a:schemeClr val="bg1"/>
              </a:buClr>
            </a:pPr>
            <a:endParaRPr sz="3000" b="1" dirty="0">
              <a:solidFill>
                <a:schemeClr val="bg1"/>
              </a:solidFill>
            </a:endParaRPr>
          </a:p>
          <a:p>
            <a:pPr marL="495300" indent="-457200">
              <a:spcBef>
                <a:spcPts val="0"/>
              </a:spcBef>
              <a:buClr>
                <a:schemeClr val="bg1"/>
              </a:buClr>
              <a:buSzPts val="3000"/>
            </a:pPr>
            <a:r>
              <a:rPr lang="en-US" sz="3000" dirty="0">
                <a:solidFill>
                  <a:schemeClr val="bg1"/>
                </a:solidFill>
              </a:rPr>
              <a:t>Commuting is bad for your physical and mental health, expensive, &amp; bad for the environment</a:t>
            </a:r>
          </a:p>
          <a:p>
            <a:pPr marL="495300" indent="-457200">
              <a:spcBef>
                <a:spcPts val="0"/>
              </a:spcBef>
              <a:buClr>
                <a:schemeClr val="bg1"/>
              </a:buClr>
              <a:buSzPts val="3000"/>
            </a:pPr>
            <a:r>
              <a:rPr lang="en-US" sz="3000" dirty="0">
                <a:solidFill>
                  <a:schemeClr val="bg1"/>
                </a:solidFill>
              </a:rPr>
              <a:t>Can provide a way to work while raising children, caring for family members, or dealing with chronic illness</a:t>
            </a:r>
          </a:p>
          <a:p>
            <a:pPr marL="495300" indent="-457200">
              <a:spcBef>
                <a:spcPts val="0"/>
              </a:spcBef>
              <a:buClr>
                <a:schemeClr val="bg1"/>
              </a:buClr>
              <a:buSzPts val="3000"/>
            </a:pPr>
            <a:r>
              <a:rPr lang="en-US" sz="3000" dirty="0">
                <a:solidFill>
                  <a:schemeClr val="bg1"/>
                </a:solidFill>
              </a:rPr>
              <a:t>Affordable housing/cost of living</a:t>
            </a:r>
          </a:p>
          <a:p>
            <a:pPr marL="495300" indent="-457200">
              <a:spcBef>
                <a:spcPts val="0"/>
              </a:spcBef>
              <a:buClr>
                <a:schemeClr val="bg1"/>
              </a:buClr>
              <a:buSzPts val="3000"/>
            </a:pPr>
            <a:r>
              <a:rPr lang="en-US" sz="3000" dirty="0">
                <a:solidFill>
                  <a:schemeClr val="bg1"/>
                </a:solidFill>
              </a:rPr>
              <a:t>Stop making Starbucks rich!</a:t>
            </a:r>
          </a:p>
        </p:txBody>
      </p:sp>
      <p:cxnSp>
        <p:nvCxnSpPr>
          <p:cNvPr id="5" name="Straight Connector 4">
            <a:extLst>
              <a:ext uri="{FF2B5EF4-FFF2-40B4-BE49-F238E27FC236}">
                <a16:creationId xmlns:a16="http://schemas.microsoft.com/office/drawing/2014/main" id="{B615ECCD-A622-AE42-B3B1-AB1E5618305C}"/>
              </a:ext>
            </a:extLst>
          </p:cNvPr>
          <p:cNvCxnSpPr/>
          <p:nvPr/>
        </p:nvCxnSpPr>
        <p:spPr>
          <a:xfrm>
            <a:off x="599412" y="1483051"/>
            <a:ext cx="8057408" cy="0"/>
          </a:xfrm>
          <a:prstGeom prst="line">
            <a:avLst/>
          </a:prstGeom>
          <a:ln>
            <a:solidFill>
              <a:srgbClr val="1BFFDE"/>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87531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75"/>
        <p:cNvGrpSpPr/>
        <p:nvPr/>
      </p:nvGrpSpPr>
      <p:grpSpPr>
        <a:xfrm>
          <a:off x="0" y="0"/>
          <a:ext cx="0" cy="0"/>
          <a:chOff x="0" y="0"/>
          <a:chExt cx="0" cy="0"/>
        </a:xfrm>
      </p:grpSpPr>
      <p:sp>
        <p:nvSpPr>
          <p:cNvPr id="177" name="Google Shape;177;p30"/>
          <p:cNvSpPr txBox="1">
            <a:spLocks noGrp="1"/>
          </p:cNvSpPr>
          <p:nvPr>
            <p:ph type="title"/>
          </p:nvPr>
        </p:nvSpPr>
        <p:spPr>
          <a:xfrm>
            <a:off x="628650" y="180149"/>
            <a:ext cx="7886700" cy="11763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 b="1" dirty="0">
                <a:solidFill>
                  <a:srgbClr val="FFFFFF"/>
                </a:solidFill>
              </a:rPr>
              <a:t>Why is Remote work good for communities?</a:t>
            </a:r>
            <a:endParaRPr dirty="0">
              <a:solidFill>
                <a:srgbClr val="FFFFFF"/>
              </a:solidFill>
            </a:endParaRPr>
          </a:p>
        </p:txBody>
      </p:sp>
      <p:sp>
        <p:nvSpPr>
          <p:cNvPr id="178" name="Google Shape;178;p30"/>
          <p:cNvSpPr txBox="1">
            <a:spLocks noGrp="1"/>
          </p:cNvSpPr>
          <p:nvPr>
            <p:ph type="body" idx="1"/>
          </p:nvPr>
        </p:nvSpPr>
        <p:spPr>
          <a:xfrm>
            <a:off x="628650" y="1825625"/>
            <a:ext cx="7886700" cy="4729800"/>
          </a:xfrm>
          <a:prstGeom prst="rect">
            <a:avLst/>
          </a:prstGeom>
          <a:noFill/>
          <a:ln>
            <a:noFill/>
          </a:ln>
        </p:spPr>
        <p:txBody>
          <a:bodyPr spcFirstLastPara="1" wrap="square" lIns="91425" tIns="45700" rIns="91425" bIns="45700" anchor="t" anchorCtr="0">
            <a:noAutofit/>
          </a:bodyPr>
          <a:lstStyle/>
          <a:p>
            <a:pPr indent="-457200">
              <a:spcBef>
                <a:spcPts val="0"/>
              </a:spcBef>
              <a:buClr>
                <a:schemeClr val="bg1"/>
              </a:buClr>
              <a:buSzPts val="3600"/>
            </a:pPr>
            <a:r>
              <a:rPr lang="en-US" sz="3200" dirty="0">
                <a:solidFill>
                  <a:schemeClr val="bg1"/>
                </a:solidFill>
              </a:rPr>
              <a:t>Increase the overall health of the workforce by making work-life balance a little easier</a:t>
            </a:r>
          </a:p>
          <a:p>
            <a:pPr indent="-457200">
              <a:spcBef>
                <a:spcPts val="0"/>
              </a:spcBef>
              <a:buClr>
                <a:schemeClr val="bg1"/>
              </a:buClr>
              <a:buSzPts val="3600"/>
            </a:pPr>
            <a:r>
              <a:rPr lang="en-US" sz="3200" b="1" dirty="0">
                <a:solidFill>
                  <a:schemeClr val="bg1"/>
                </a:solidFill>
              </a:rPr>
              <a:t>Help increase diversity</a:t>
            </a:r>
          </a:p>
          <a:p>
            <a:pPr indent="-457200">
              <a:spcBef>
                <a:spcPts val="0"/>
              </a:spcBef>
              <a:buClr>
                <a:schemeClr val="bg1"/>
              </a:buClr>
              <a:buSzPts val="3600"/>
            </a:pPr>
            <a:r>
              <a:rPr lang="en-US" sz="3200" dirty="0">
                <a:solidFill>
                  <a:schemeClr val="bg1"/>
                </a:solidFill>
              </a:rPr>
              <a:t>Higher paying remote jobs can help to alleviate overpopulation and housing price issues in cities and help small communities stay viable</a:t>
            </a:r>
          </a:p>
          <a:p>
            <a:pPr indent="-457200">
              <a:spcBef>
                <a:spcPts val="0"/>
              </a:spcBef>
              <a:buClr>
                <a:schemeClr val="bg1"/>
              </a:buClr>
              <a:buSzPts val="3600"/>
            </a:pPr>
            <a:r>
              <a:rPr lang="en-US" sz="3200" dirty="0">
                <a:solidFill>
                  <a:schemeClr val="bg1"/>
                </a:solidFill>
              </a:rPr>
              <a:t>Help alleviate “brain drain”</a:t>
            </a:r>
          </a:p>
          <a:p>
            <a:pPr indent="-457200">
              <a:spcBef>
                <a:spcPts val="0"/>
              </a:spcBef>
              <a:buClr>
                <a:schemeClr val="bg1"/>
              </a:buClr>
              <a:buSzPts val="3600"/>
            </a:pPr>
            <a:r>
              <a:rPr lang="en-US" sz="3200" dirty="0">
                <a:solidFill>
                  <a:schemeClr val="bg1"/>
                </a:solidFill>
              </a:rPr>
              <a:t>Help slow the loss of small towns and farm communities</a:t>
            </a:r>
          </a:p>
        </p:txBody>
      </p:sp>
      <p:cxnSp>
        <p:nvCxnSpPr>
          <p:cNvPr id="5" name="Straight Connector 4">
            <a:extLst>
              <a:ext uri="{FF2B5EF4-FFF2-40B4-BE49-F238E27FC236}">
                <a16:creationId xmlns:a16="http://schemas.microsoft.com/office/drawing/2014/main" id="{B615ECCD-A622-AE42-B3B1-AB1E5618305C}"/>
              </a:ext>
            </a:extLst>
          </p:cNvPr>
          <p:cNvCxnSpPr/>
          <p:nvPr/>
        </p:nvCxnSpPr>
        <p:spPr>
          <a:xfrm>
            <a:off x="599412" y="1483051"/>
            <a:ext cx="8057408" cy="0"/>
          </a:xfrm>
          <a:prstGeom prst="line">
            <a:avLst/>
          </a:prstGeom>
          <a:ln>
            <a:solidFill>
              <a:srgbClr val="1BFFDE"/>
            </a:solidFill>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85517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66"/>
        <p:cNvGrpSpPr/>
        <p:nvPr/>
      </p:nvGrpSpPr>
      <p:grpSpPr>
        <a:xfrm>
          <a:off x="0" y="0"/>
          <a:ext cx="0" cy="0"/>
          <a:chOff x="0" y="0"/>
          <a:chExt cx="0" cy="0"/>
        </a:xfrm>
      </p:grpSpPr>
      <p:sp>
        <p:nvSpPr>
          <p:cNvPr id="168" name="Google Shape;168;p29"/>
          <p:cNvSpPr txBox="1">
            <a:spLocks noGrp="1"/>
          </p:cNvSpPr>
          <p:nvPr>
            <p:ph type="title"/>
          </p:nvPr>
        </p:nvSpPr>
        <p:spPr>
          <a:xfrm>
            <a:off x="285750" y="105568"/>
            <a:ext cx="862965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 sz="4000" b="1" dirty="0">
                <a:solidFill>
                  <a:srgbClr val="FFFFFF"/>
                </a:solidFill>
              </a:rPr>
              <a:t>Remote work is a still a new concept in the Midwest</a:t>
            </a:r>
            <a:endParaRPr dirty="0">
              <a:solidFill>
                <a:srgbClr val="FFFFFF"/>
              </a:solidFill>
            </a:endParaRPr>
          </a:p>
        </p:txBody>
      </p:sp>
      <p:sp>
        <p:nvSpPr>
          <p:cNvPr id="169" name="Google Shape;169;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 dirty="0">
                <a:solidFill>
                  <a:schemeClr val="bg1"/>
                </a:solidFill>
              </a:rPr>
              <a:t>“Talent is equally distributed, opportunity is not.” – Leila </a:t>
            </a:r>
            <a:r>
              <a:rPr lang="en" dirty="0" err="1">
                <a:solidFill>
                  <a:schemeClr val="bg1"/>
                </a:solidFill>
              </a:rPr>
              <a:t>Janah</a:t>
            </a:r>
            <a:endParaRPr lang="en" dirty="0">
              <a:solidFill>
                <a:schemeClr val="bg1"/>
              </a:solidFill>
            </a:endParaRPr>
          </a:p>
          <a:p>
            <a:pPr marL="228600" lvl="0" indent="-228600" algn="l" rtl="0">
              <a:lnSpc>
                <a:spcPct val="90000"/>
              </a:lnSpc>
              <a:spcBef>
                <a:spcPts val="0"/>
              </a:spcBef>
              <a:spcAft>
                <a:spcPts val="0"/>
              </a:spcAft>
              <a:buClr>
                <a:schemeClr val="dk1"/>
              </a:buClr>
              <a:buSzPts val="2800"/>
              <a:buChar char="•"/>
            </a:pPr>
            <a:endParaRPr dirty="0">
              <a:solidFill>
                <a:schemeClr val="bg1"/>
              </a:solidFill>
            </a:endParaRPr>
          </a:p>
          <a:p>
            <a:pPr marL="228600" lvl="0" indent="-228600" algn="l" rtl="0">
              <a:lnSpc>
                <a:spcPct val="90000"/>
              </a:lnSpc>
              <a:spcBef>
                <a:spcPts val="1000"/>
              </a:spcBef>
              <a:spcAft>
                <a:spcPts val="0"/>
              </a:spcAft>
              <a:buClr>
                <a:schemeClr val="dk1"/>
              </a:buClr>
              <a:buSzPts val="2800"/>
              <a:buChar char="•"/>
            </a:pPr>
            <a:r>
              <a:rPr lang="en" dirty="0">
                <a:solidFill>
                  <a:schemeClr val="bg1"/>
                </a:solidFill>
              </a:rPr>
              <a:t>Midwest does not have a remote work culture - </a:t>
            </a:r>
            <a:r>
              <a:rPr lang="en" b="1" u="sng" dirty="0">
                <a:solidFill>
                  <a:schemeClr val="bg1"/>
                </a:solidFill>
              </a:rPr>
              <a:t>yet</a:t>
            </a:r>
            <a:endParaRPr b="1" u="sng" dirty="0">
              <a:solidFill>
                <a:schemeClr val="bg1"/>
              </a:solidFill>
            </a:endParaRPr>
          </a:p>
        </p:txBody>
      </p:sp>
      <p:pic>
        <p:nvPicPr>
          <p:cNvPr id="170" name="Google Shape;170;p29"/>
          <p:cNvPicPr preferRelativeResize="0"/>
          <p:nvPr/>
        </p:nvPicPr>
        <p:blipFill rotWithShape="1">
          <a:blip r:embed="rId3">
            <a:alphaModFix/>
          </a:blip>
          <a:srcRect/>
          <a:stretch/>
        </p:blipFill>
        <p:spPr>
          <a:xfrm>
            <a:off x="1346098" y="3916629"/>
            <a:ext cx="6508953" cy="2221158"/>
          </a:xfrm>
          <a:prstGeom prst="rect">
            <a:avLst/>
          </a:prstGeom>
          <a:noFill/>
          <a:ln>
            <a:noFill/>
          </a:ln>
        </p:spPr>
      </p:pic>
      <p:sp>
        <p:nvSpPr>
          <p:cNvPr id="2" name="TextBox 1">
            <a:extLst>
              <a:ext uri="{FF2B5EF4-FFF2-40B4-BE49-F238E27FC236}">
                <a16:creationId xmlns:a16="http://schemas.microsoft.com/office/drawing/2014/main" id="{64D6BA32-3466-E64B-9122-67199E69D1D4}"/>
              </a:ext>
            </a:extLst>
          </p:cNvPr>
          <p:cNvSpPr txBox="1"/>
          <p:nvPr/>
        </p:nvSpPr>
        <p:spPr>
          <a:xfrm>
            <a:off x="651933" y="6444655"/>
            <a:ext cx="7840133" cy="307777"/>
          </a:xfrm>
          <a:prstGeom prst="rect">
            <a:avLst/>
          </a:prstGeom>
          <a:noFill/>
        </p:spPr>
        <p:txBody>
          <a:bodyPr wrap="square" rtlCol="0">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https://careerlink.com/search/advanced</a:t>
            </a:r>
            <a:endParaRPr lang="en-US" dirty="0">
              <a:solidFill>
                <a:schemeClr val="bg1"/>
              </a:solidFill>
            </a:endParaRPr>
          </a:p>
        </p:txBody>
      </p:sp>
      <p:cxnSp>
        <p:nvCxnSpPr>
          <p:cNvPr id="7" name="Straight Connector 6">
            <a:extLst>
              <a:ext uri="{FF2B5EF4-FFF2-40B4-BE49-F238E27FC236}">
                <a16:creationId xmlns:a16="http://schemas.microsoft.com/office/drawing/2014/main" id="{621B8BE1-3875-BD49-B054-EE1CC3EA08DC}"/>
              </a:ext>
            </a:extLst>
          </p:cNvPr>
          <p:cNvCxnSpPr/>
          <p:nvPr/>
        </p:nvCxnSpPr>
        <p:spPr>
          <a:xfrm>
            <a:off x="599412" y="1483051"/>
            <a:ext cx="8057408" cy="0"/>
          </a:xfrm>
          <a:prstGeom prst="line">
            <a:avLst/>
          </a:prstGeom>
          <a:ln>
            <a:solidFill>
              <a:srgbClr val="1BFFDE"/>
            </a:solidFill>
          </a:ln>
        </p:spPr>
        <p:style>
          <a:lnRef idx="2">
            <a:schemeClr val="accent3"/>
          </a:lnRef>
          <a:fillRef idx="0">
            <a:schemeClr val="accent3"/>
          </a:fillRef>
          <a:effectRef idx="1">
            <a:schemeClr val="accent3"/>
          </a:effectRef>
          <a:fontRef idx="minor">
            <a:schemeClr val="tx1"/>
          </a:fontRef>
        </p:style>
      </p:cxnSp>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1019</Words>
  <Application>Microsoft Macintosh PowerPoint</Application>
  <PresentationFormat>On-screen Show (4:3)</PresentationFormat>
  <Paragraphs>122</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Oswald</vt:lpstr>
      <vt:lpstr>Calibri</vt:lpstr>
      <vt:lpstr>Arial</vt:lpstr>
      <vt:lpstr>Source Code Pro</vt:lpstr>
      <vt:lpstr>Modern Writer</vt:lpstr>
      <vt:lpstr>Office Theme</vt:lpstr>
      <vt:lpstr>PowerPoint Presentation</vt:lpstr>
      <vt:lpstr>There are 700,000 unfilled tech jobs in the US.   You want one of these jobs. But you don’t live in a tech hub. -or- Your company needs to fill one of these jobs. But the ideal candidate doesn’t live in the same city or state.</vt:lpstr>
      <vt:lpstr>What about remote work?</vt:lpstr>
      <vt:lpstr>PowerPoint Presentation</vt:lpstr>
      <vt:lpstr>The typical “telecommuter” is a 49-year-old college graduate.</vt:lpstr>
      <vt:lpstr>Why is Remote work good for companies?</vt:lpstr>
      <vt:lpstr>Why is Remote work good for employees?</vt:lpstr>
      <vt:lpstr>Why is Remote work good for communities?</vt:lpstr>
      <vt:lpstr>Remote work is a still a new concept in the Midwest</vt:lpstr>
      <vt:lpstr>What can companies do?</vt:lpstr>
      <vt:lpstr>What can employees do?</vt:lpstr>
      <vt:lpstr>What can communities do?</vt:lpstr>
      <vt:lpstr>What can education do?</vt:lpstr>
      <vt:lpstr>Resources:</vt:lpstr>
      <vt:lpstr>PowerPoint Presentation</vt:lpstr>
      <vt:lpstr>April@remoter.tech Instagram: @remoter.tech Facebook.com/remoter.tech/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April Goettle</cp:lastModifiedBy>
  <cp:revision>16</cp:revision>
  <dcterms:modified xsi:type="dcterms:W3CDTF">2019-11-05T17:02:38Z</dcterms:modified>
</cp:coreProperties>
</file>